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4"/>
  </p:notesMasterIdLst>
  <p:sldIdLst>
    <p:sldId id="256" r:id="rId2"/>
    <p:sldId id="258" r:id="rId3"/>
    <p:sldId id="259" r:id="rId4"/>
    <p:sldId id="260" r:id="rId5"/>
    <p:sldId id="261" r:id="rId6"/>
    <p:sldId id="262" r:id="rId7"/>
    <p:sldId id="263" r:id="rId8"/>
    <p:sldId id="267" r:id="rId9"/>
    <p:sldId id="268"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695760-6919-BC60-6C1D-0E627CFEEB1F}" v="476" dt="2025-02-02T00:16:54.119"/>
    <p1510:client id="{900983F3-5753-4372-60D4-5881C43600AE}" v="54" dt="2025-02-02T01:10:20.427"/>
    <p1510:client id="{ADE6CADF-8AED-7213-A5B4-DC2BEBEE6225}" v="396" dt="2025-02-03T00:17:41.654"/>
    <p1510:client id="{DFFA006E-5E27-9FB6-0458-9336F56E1061}" v="146" dt="2025-02-02T23:55:20.639"/>
    <p1510:client id="{EAAB3A1A-54D9-DCD5-D4F5-D06EEDE0AAF2}" v="113" dt="2025-02-02T23:47:43.7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79" d="100"/>
          <a:sy n="79" d="100"/>
        </p:scale>
        <p:origin x="54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4425A9-93EA-4E04-9F84-14ADFDDB418A}" type="doc">
      <dgm:prSet loTypeId="urn:microsoft.com/office/officeart/2005/8/layout/default" loCatId="list" qsTypeId="urn:microsoft.com/office/officeart/2005/8/quickstyle/simple2" qsCatId="simple" csTypeId="urn:microsoft.com/office/officeart/2005/8/colors/accent2_3" csCatId="accent2"/>
      <dgm:spPr/>
      <dgm:t>
        <a:bodyPr/>
        <a:lstStyle/>
        <a:p>
          <a:endParaRPr lang="en-US"/>
        </a:p>
      </dgm:t>
    </dgm:pt>
    <dgm:pt modelId="{FD76CDA9-050A-413C-A767-B4B985D56974}">
      <dgm:prSet/>
      <dgm:spPr/>
      <dgm:t>
        <a:bodyPr/>
        <a:lstStyle/>
        <a:p>
          <a:r>
            <a:rPr lang="en-US" dirty="0">
              <a:solidFill>
                <a:schemeClr val="bg1"/>
              </a:solidFill>
            </a:rPr>
            <a:t>Human Wildlife Conflict</a:t>
          </a:r>
        </a:p>
      </dgm:t>
    </dgm:pt>
    <dgm:pt modelId="{FCBE55E1-FE99-4CD9-B56F-965BA5DA3911}" type="parTrans" cxnId="{FD270DB5-AA0A-44EF-B4D1-D696D7BEF956}">
      <dgm:prSet/>
      <dgm:spPr/>
      <dgm:t>
        <a:bodyPr/>
        <a:lstStyle/>
        <a:p>
          <a:endParaRPr lang="en-US"/>
        </a:p>
      </dgm:t>
    </dgm:pt>
    <dgm:pt modelId="{9BB140E0-D7E7-46FB-BD6A-C09857CC3B58}" type="sibTrans" cxnId="{FD270DB5-AA0A-44EF-B4D1-D696D7BEF956}">
      <dgm:prSet/>
      <dgm:spPr/>
      <dgm:t>
        <a:bodyPr/>
        <a:lstStyle/>
        <a:p>
          <a:endParaRPr lang="en-US"/>
        </a:p>
      </dgm:t>
    </dgm:pt>
    <dgm:pt modelId="{9C465302-0B54-4185-843C-4AD026E26A5C}">
      <dgm:prSet/>
      <dgm:spPr/>
      <dgm:t>
        <a:bodyPr/>
        <a:lstStyle/>
        <a:p>
          <a:r>
            <a:rPr lang="en-US" dirty="0">
              <a:solidFill>
                <a:schemeClr val="bg1"/>
              </a:solidFill>
            </a:rPr>
            <a:t>Boat Strikes</a:t>
          </a:r>
        </a:p>
      </dgm:t>
    </dgm:pt>
    <dgm:pt modelId="{3EB9322C-D821-47F1-9EE4-86559754B28F}" type="parTrans" cxnId="{2E9C3D56-9A16-4BF8-AEDE-9512DDC26262}">
      <dgm:prSet/>
      <dgm:spPr/>
      <dgm:t>
        <a:bodyPr/>
        <a:lstStyle/>
        <a:p>
          <a:endParaRPr lang="en-US"/>
        </a:p>
      </dgm:t>
    </dgm:pt>
    <dgm:pt modelId="{35DA5137-8C33-4356-A9EF-65385430191D}" type="sibTrans" cxnId="{2E9C3D56-9A16-4BF8-AEDE-9512DDC26262}">
      <dgm:prSet/>
      <dgm:spPr/>
      <dgm:t>
        <a:bodyPr/>
        <a:lstStyle/>
        <a:p>
          <a:endParaRPr lang="en-US"/>
        </a:p>
      </dgm:t>
    </dgm:pt>
    <dgm:pt modelId="{1CE509EC-5EE6-4F38-B8F4-DB53A092434E}">
      <dgm:prSet/>
      <dgm:spPr/>
      <dgm:t>
        <a:bodyPr/>
        <a:lstStyle/>
        <a:p>
          <a:r>
            <a:rPr lang="en-US" dirty="0">
              <a:solidFill>
                <a:schemeClr val="bg1"/>
              </a:solidFill>
            </a:rPr>
            <a:t>Population Status</a:t>
          </a:r>
        </a:p>
      </dgm:t>
    </dgm:pt>
    <dgm:pt modelId="{49AD9FAD-3560-4320-B899-C9B603DCC7C0}" type="parTrans" cxnId="{C724065E-CA24-4739-9DA8-D8FA4826D00B}">
      <dgm:prSet/>
      <dgm:spPr/>
      <dgm:t>
        <a:bodyPr/>
        <a:lstStyle/>
        <a:p>
          <a:endParaRPr lang="en-US"/>
        </a:p>
      </dgm:t>
    </dgm:pt>
    <dgm:pt modelId="{CE8B6A88-1F3E-44E9-8029-E96906F8BB99}" type="sibTrans" cxnId="{C724065E-CA24-4739-9DA8-D8FA4826D00B}">
      <dgm:prSet/>
      <dgm:spPr/>
      <dgm:t>
        <a:bodyPr/>
        <a:lstStyle/>
        <a:p>
          <a:endParaRPr lang="en-US"/>
        </a:p>
      </dgm:t>
    </dgm:pt>
    <dgm:pt modelId="{3E68EC91-57EE-4C47-BC08-A9C0C99AFEC8}" type="pres">
      <dgm:prSet presAssocID="{804425A9-93EA-4E04-9F84-14ADFDDB418A}" presName="diagram" presStyleCnt="0">
        <dgm:presLayoutVars>
          <dgm:dir/>
          <dgm:resizeHandles val="exact"/>
        </dgm:presLayoutVars>
      </dgm:prSet>
      <dgm:spPr/>
    </dgm:pt>
    <dgm:pt modelId="{4F22C642-64D3-4B70-91C5-17EBCCCDE5B5}" type="pres">
      <dgm:prSet presAssocID="{FD76CDA9-050A-413C-A767-B4B985D56974}" presName="node" presStyleLbl="node1" presStyleIdx="0" presStyleCnt="3">
        <dgm:presLayoutVars>
          <dgm:bulletEnabled val="1"/>
        </dgm:presLayoutVars>
      </dgm:prSet>
      <dgm:spPr/>
    </dgm:pt>
    <dgm:pt modelId="{A9F1EBD0-0B89-46E3-A6BC-3B9DC81D1CF5}" type="pres">
      <dgm:prSet presAssocID="{9BB140E0-D7E7-46FB-BD6A-C09857CC3B58}" presName="sibTrans" presStyleCnt="0"/>
      <dgm:spPr/>
    </dgm:pt>
    <dgm:pt modelId="{9B910CAA-AF51-4976-A324-A929262FB46B}" type="pres">
      <dgm:prSet presAssocID="{9C465302-0B54-4185-843C-4AD026E26A5C}" presName="node" presStyleLbl="node1" presStyleIdx="1" presStyleCnt="3">
        <dgm:presLayoutVars>
          <dgm:bulletEnabled val="1"/>
        </dgm:presLayoutVars>
      </dgm:prSet>
      <dgm:spPr/>
    </dgm:pt>
    <dgm:pt modelId="{0AEBE20F-1C18-4256-BFAA-33713A2245C1}" type="pres">
      <dgm:prSet presAssocID="{35DA5137-8C33-4356-A9EF-65385430191D}" presName="sibTrans" presStyleCnt="0"/>
      <dgm:spPr/>
    </dgm:pt>
    <dgm:pt modelId="{3B32732B-E1FC-4881-A6A4-FCEC524406ED}" type="pres">
      <dgm:prSet presAssocID="{1CE509EC-5EE6-4F38-B8F4-DB53A092434E}" presName="node" presStyleLbl="node1" presStyleIdx="2" presStyleCnt="3">
        <dgm:presLayoutVars>
          <dgm:bulletEnabled val="1"/>
        </dgm:presLayoutVars>
      </dgm:prSet>
      <dgm:spPr/>
    </dgm:pt>
  </dgm:ptLst>
  <dgm:cxnLst>
    <dgm:cxn modelId="{608DC41A-D571-4FFA-8613-C1F3FA1A9CA5}" type="presOf" srcId="{FD76CDA9-050A-413C-A767-B4B985D56974}" destId="{4F22C642-64D3-4B70-91C5-17EBCCCDE5B5}" srcOrd="0" destOrd="0" presId="urn:microsoft.com/office/officeart/2005/8/layout/default"/>
    <dgm:cxn modelId="{0336AA1E-AB06-4B3E-8F08-172B8D2CC942}" type="presOf" srcId="{804425A9-93EA-4E04-9F84-14ADFDDB418A}" destId="{3E68EC91-57EE-4C47-BC08-A9C0C99AFEC8}" srcOrd="0" destOrd="0" presId="urn:microsoft.com/office/officeart/2005/8/layout/default"/>
    <dgm:cxn modelId="{C724065E-CA24-4739-9DA8-D8FA4826D00B}" srcId="{804425A9-93EA-4E04-9F84-14ADFDDB418A}" destId="{1CE509EC-5EE6-4F38-B8F4-DB53A092434E}" srcOrd="2" destOrd="0" parTransId="{49AD9FAD-3560-4320-B899-C9B603DCC7C0}" sibTransId="{CE8B6A88-1F3E-44E9-8029-E96906F8BB99}"/>
    <dgm:cxn modelId="{2E9C3D56-9A16-4BF8-AEDE-9512DDC26262}" srcId="{804425A9-93EA-4E04-9F84-14ADFDDB418A}" destId="{9C465302-0B54-4185-843C-4AD026E26A5C}" srcOrd="1" destOrd="0" parTransId="{3EB9322C-D821-47F1-9EE4-86559754B28F}" sibTransId="{35DA5137-8C33-4356-A9EF-65385430191D}"/>
    <dgm:cxn modelId="{4ABEDE7E-AE6B-485C-BFF3-21DC2DBD0EDA}" type="presOf" srcId="{9C465302-0B54-4185-843C-4AD026E26A5C}" destId="{9B910CAA-AF51-4976-A324-A929262FB46B}" srcOrd="0" destOrd="0" presId="urn:microsoft.com/office/officeart/2005/8/layout/default"/>
    <dgm:cxn modelId="{FD270DB5-AA0A-44EF-B4D1-D696D7BEF956}" srcId="{804425A9-93EA-4E04-9F84-14ADFDDB418A}" destId="{FD76CDA9-050A-413C-A767-B4B985D56974}" srcOrd="0" destOrd="0" parTransId="{FCBE55E1-FE99-4CD9-B56F-965BA5DA3911}" sibTransId="{9BB140E0-D7E7-46FB-BD6A-C09857CC3B58}"/>
    <dgm:cxn modelId="{506365C2-2F54-4453-88ED-BA7CC2AD9D0A}" type="presOf" srcId="{1CE509EC-5EE6-4F38-B8F4-DB53A092434E}" destId="{3B32732B-E1FC-4881-A6A4-FCEC524406ED}" srcOrd="0" destOrd="0" presId="urn:microsoft.com/office/officeart/2005/8/layout/default"/>
    <dgm:cxn modelId="{83A2202D-DA0D-4D39-B3D4-FC07EE6DDC52}" type="presParOf" srcId="{3E68EC91-57EE-4C47-BC08-A9C0C99AFEC8}" destId="{4F22C642-64D3-4B70-91C5-17EBCCCDE5B5}" srcOrd="0" destOrd="0" presId="urn:microsoft.com/office/officeart/2005/8/layout/default"/>
    <dgm:cxn modelId="{E4D98245-75A5-42D2-9904-6A3EF7629555}" type="presParOf" srcId="{3E68EC91-57EE-4C47-BC08-A9C0C99AFEC8}" destId="{A9F1EBD0-0B89-46E3-A6BC-3B9DC81D1CF5}" srcOrd="1" destOrd="0" presId="urn:microsoft.com/office/officeart/2005/8/layout/default"/>
    <dgm:cxn modelId="{4D499718-9AD4-4F96-A5CC-1F276652734A}" type="presParOf" srcId="{3E68EC91-57EE-4C47-BC08-A9C0C99AFEC8}" destId="{9B910CAA-AF51-4976-A324-A929262FB46B}" srcOrd="2" destOrd="0" presId="urn:microsoft.com/office/officeart/2005/8/layout/default"/>
    <dgm:cxn modelId="{0F694141-C606-4322-8EBC-965394053C42}" type="presParOf" srcId="{3E68EC91-57EE-4C47-BC08-A9C0C99AFEC8}" destId="{0AEBE20F-1C18-4256-BFAA-33713A2245C1}" srcOrd="3" destOrd="0" presId="urn:microsoft.com/office/officeart/2005/8/layout/default"/>
    <dgm:cxn modelId="{6E561CD7-6E51-490B-8C07-A998C12D0F68}" type="presParOf" srcId="{3E68EC91-57EE-4C47-BC08-A9C0C99AFEC8}" destId="{3B32732B-E1FC-4881-A6A4-FCEC524406ED}" srcOrd="4"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E211E79-8996-4BF3-B831-E034B351FE0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49615A5-47E7-4883-9E43-42951F2385C8}">
      <dgm:prSet/>
      <dgm:spPr/>
      <dgm:t>
        <a:bodyPr/>
        <a:lstStyle/>
        <a:p>
          <a:pPr>
            <a:lnSpc>
              <a:spcPct val="100000"/>
            </a:lnSpc>
          </a:pPr>
          <a:r>
            <a:rPr lang="en-US" baseline="0" dirty="0"/>
            <a:t>Collect weather and water temperature data</a:t>
          </a:r>
          <a:endParaRPr lang="en-US" dirty="0"/>
        </a:p>
      </dgm:t>
    </dgm:pt>
    <dgm:pt modelId="{E78EC498-66A3-4DB1-A3CF-3AB608FEBC17}" type="parTrans" cxnId="{13C392B9-1D48-4429-8C36-F6328DA7BE5B}">
      <dgm:prSet/>
      <dgm:spPr/>
      <dgm:t>
        <a:bodyPr/>
        <a:lstStyle/>
        <a:p>
          <a:endParaRPr lang="en-US"/>
        </a:p>
      </dgm:t>
    </dgm:pt>
    <dgm:pt modelId="{871DBAC0-2ADA-4A8D-9542-27F64BBCDD86}" type="sibTrans" cxnId="{13C392B9-1D48-4429-8C36-F6328DA7BE5B}">
      <dgm:prSet/>
      <dgm:spPr/>
      <dgm:t>
        <a:bodyPr/>
        <a:lstStyle/>
        <a:p>
          <a:endParaRPr lang="en-US"/>
        </a:p>
      </dgm:t>
    </dgm:pt>
    <dgm:pt modelId="{49921EB1-A652-4F7D-8592-11174C93182E}">
      <dgm:prSet/>
      <dgm:spPr/>
      <dgm:t>
        <a:bodyPr/>
        <a:lstStyle/>
        <a:p>
          <a:pPr>
            <a:lnSpc>
              <a:spcPct val="100000"/>
            </a:lnSpc>
          </a:pPr>
          <a:r>
            <a:rPr lang="en-US" baseline="0" dirty="0"/>
            <a:t>Run relationship models on manatee count, weather, and water temperature</a:t>
          </a:r>
          <a:endParaRPr lang="en-US" dirty="0"/>
        </a:p>
      </dgm:t>
    </dgm:pt>
    <dgm:pt modelId="{D5061B99-922F-4183-83B3-2E441473AF99}" type="parTrans" cxnId="{61C85CCB-F2FF-4957-84A3-8311AB3E7AC4}">
      <dgm:prSet/>
      <dgm:spPr/>
      <dgm:t>
        <a:bodyPr/>
        <a:lstStyle/>
        <a:p>
          <a:endParaRPr lang="en-US"/>
        </a:p>
      </dgm:t>
    </dgm:pt>
    <dgm:pt modelId="{7047C386-DF3B-4458-B42C-7E9A9ACD0C68}" type="sibTrans" cxnId="{61C85CCB-F2FF-4957-84A3-8311AB3E7AC4}">
      <dgm:prSet/>
      <dgm:spPr/>
      <dgm:t>
        <a:bodyPr/>
        <a:lstStyle/>
        <a:p>
          <a:endParaRPr lang="en-US"/>
        </a:p>
      </dgm:t>
    </dgm:pt>
    <dgm:pt modelId="{4259A1AD-E595-4535-A114-F18A90AD2DDE}">
      <dgm:prSet/>
      <dgm:spPr/>
      <dgm:t>
        <a:bodyPr/>
        <a:lstStyle/>
        <a:p>
          <a:pPr rtl="0">
            <a:lnSpc>
              <a:spcPct val="100000"/>
            </a:lnSpc>
          </a:pPr>
          <a:r>
            <a:rPr lang="en-US" baseline="0" dirty="0"/>
            <a:t>Manage counties </a:t>
          </a:r>
          <a:r>
            <a:rPr lang="en-US" dirty="0">
              <a:latin typeface="Century Schoolbook" panose="02040604050505020304"/>
            </a:rPr>
            <a:t>to increase</a:t>
          </a:r>
          <a:r>
            <a:rPr lang="en-US" dirty="0"/>
            <a:t> safety for manatees and limit risks for all</a:t>
          </a:r>
        </a:p>
      </dgm:t>
    </dgm:pt>
    <dgm:pt modelId="{27E09B1E-12C9-4470-ABF9-53E29E8610DB}" type="parTrans" cxnId="{8960BF40-7DE2-4542-9CFB-27EE1CEB1BAF}">
      <dgm:prSet/>
      <dgm:spPr/>
      <dgm:t>
        <a:bodyPr/>
        <a:lstStyle/>
        <a:p>
          <a:endParaRPr lang="en-US"/>
        </a:p>
      </dgm:t>
    </dgm:pt>
    <dgm:pt modelId="{3E42942A-D86B-4A3F-AE83-759CCB01CF03}" type="sibTrans" cxnId="{8960BF40-7DE2-4542-9CFB-27EE1CEB1BAF}">
      <dgm:prSet/>
      <dgm:spPr/>
      <dgm:t>
        <a:bodyPr/>
        <a:lstStyle/>
        <a:p>
          <a:endParaRPr lang="en-US"/>
        </a:p>
      </dgm:t>
    </dgm:pt>
    <dgm:pt modelId="{D594E6F6-71A4-4CB7-B948-2CEEB884C56B}" type="pres">
      <dgm:prSet presAssocID="{EE211E79-8996-4BF3-B831-E034B351FE04}" presName="root" presStyleCnt="0">
        <dgm:presLayoutVars>
          <dgm:dir/>
          <dgm:resizeHandles val="exact"/>
        </dgm:presLayoutVars>
      </dgm:prSet>
      <dgm:spPr/>
    </dgm:pt>
    <dgm:pt modelId="{E2A7B1BE-B41A-49A4-A185-F5CEA127297D}" type="pres">
      <dgm:prSet presAssocID="{C49615A5-47E7-4883-9E43-42951F2385C8}" presName="compNode" presStyleCnt="0"/>
      <dgm:spPr/>
    </dgm:pt>
    <dgm:pt modelId="{35ED184B-0782-42EF-BF28-1A5E6C312EE6}" type="pres">
      <dgm:prSet presAssocID="{C49615A5-47E7-4883-9E43-42951F2385C8}" presName="bgRect" presStyleLbl="bgShp" presStyleIdx="0" presStyleCnt="3"/>
      <dgm:spPr/>
    </dgm:pt>
    <dgm:pt modelId="{97740218-68C5-4CC6-A01D-2FD82F5AB459}" type="pres">
      <dgm:prSet presAssocID="{C49615A5-47E7-4883-9E43-42951F2385C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ain"/>
        </a:ext>
      </dgm:extLst>
    </dgm:pt>
    <dgm:pt modelId="{3E7403CE-A5D2-4B6C-96AF-622D0D7AF64C}" type="pres">
      <dgm:prSet presAssocID="{C49615A5-47E7-4883-9E43-42951F2385C8}" presName="spaceRect" presStyleCnt="0"/>
      <dgm:spPr/>
    </dgm:pt>
    <dgm:pt modelId="{978297F1-2C86-4AE8-9CD2-43BC35CC6F12}" type="pres">
      <dgm:prSet presAssocID="{C49615A5-47E7-4883-9E43-42951F2385C8}" presName="parTx" presStyleLbl="revTx" presStyleIdx="0" presStyleCnt="3">
        <dgm:presLayoutVars>
          <dgm:chMax val="0"/>
          <dgm:chPref val="0"/>
        </dgm:presLayoutVars>
      </dgm:prSet>
      <dgm:spPr/>
    </dgm:pt>
    <dgm:pt modelId="{28EAA118-78B6-451E-936F-831F3B5A5BD3}" type="pres">
      <dgm:prSet presAssocID="{871DBAC0-2ADA-4A8D-9542-27F64BBCDD86}" presName="sibTrans" presStyleCnt="0"/>
      <dgm:spPr/>
    </dgm:pt>
    <dgm:pt modelId="{34A5339D-F473-40F6-A814-B95DA4FD1648}" type="pres">
      <dgm:prSet presAssocID="{49921EB1-A652-4F7D-8592-11174C93182E}" presName="compNode" presStyleCnt="0"/>
      <dgm:spPr/>
    </dgm:pt>
    <dgm:pt modelId="{4866CE14-5F92-4B96-ACF6-E7F683344E6B}" type="pres">
      <dgm:prSet presAssocID="{49921EB1-A652-4F7D-8592-11174C93182E}" presName="bgRect" presStyleLbl="bgShp" presStyleIdx="1" presStyleCnt="3"/>
      <dgm:spPr/>
    </dgm:pt>
    <dgm:pt modelId="{C2815A23-1E07-4126-8E5A-17AC94592718}" type="pres">
      <dgm:prSet presAssocID="{49921EB1-A652-4F7D-8592-11174C93182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yncing Cloud"/>
        </a:ext>
      </dgm:extLst>
    </dgm:pt>
    <dgm:pt modelId="{34A80966-5D04-4F8D-A69D-943F64CD8794}" type="pres">
      <dgm:prSet presAssocID="{49921EB1-A652-4F7D-8592-11174C93182E}" presName="spaceRect" presStyleCnt="0"/>
      <dgm:spPr/>
    </dgm:pt>
    <dgm:pt modelId="{4B460ECD-5142-4B37-84CF-7A81DA7FCD81}" type="pres">
      <dgm:prSet presAssocID="{49921EB1-A652-4F7D-8592-11174C93182E}" presName="parTx" presStyleLbl="revTx" presStyleIdx="1" presStyleCnt="3">
        <dgm:presLayoutVars>
          <dgm:chMax val="0"/>
          <dgm:chPref val="0"/>
        </dgm:presLayoutVars>
      </dgm:prSet>
      <dgm:spPr/>
    </dgm:pt>
    <dgm:pt modelId="{F2F6269C-A8F0-40E0-881D-04BE1994F6E2}" type="pres">
      <dgm:prSet presAssocID="{7047C386-DF3B-4458-B42C-7E9A9ACD0C68}" presName="sibTrans" presStyleCnt="0"/>
      <dgm:spPr/>
    </dgm:pt>
    <dgm:pt modelId="{4B82FF24-81CF-4DF7-8846-DBCF09D7D71F}" type="pres">
      <dgm:prSet presAssocID="{4259A1AD-E595-4535-A114-F18A90AD2DDE}" presName="compNode" presStyleCnt="0"/>
      <dgm:spPr/>
    </dgm:pt>
    <dgm:pt modelId="{DA2C943E-3459-4990-A754-AE9B25814DA6}" type="pres">
      <dgm:prSet presAssocID="{4259A1AD-E595-4535-A114-F18A90AD2DDE}" presName="bgRect" presStyleLbl="bgShp" presStyleIdx="2" presStyleCnt="3"/>
      <dgm:spPr/>
    </dgm:pt>
    <dgm:pt modelId="{6353C4B0-86E5-4344-8278-72DFB98A97CD}" type="pres">
      <dgm:prSet presAssocID="{4259A1AD-E595-4535-A114-F18A90AD2DD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Warning"/>
        </a:ext>
      </dgm:extLst>
    </dgm:pt>
    <dgm:pt modelId="{4D75D6C2-EFCC-4BC4-858F-3C6A0A43AE5C}" type="pres">
      <dgm:prSet presAssocID="{4259A1AD-E595-4535-A114-F18A90AD2DDE}" presName="spaceRect" presStyleCnt="0"/>
      <dgm:spPr/>
    </dgm:pt>
    <dgm:pt modelId="{FF92C4B7-6D92-4501-991F-FDD0EDFC4AC6}" type="pres">
      <dgm:prSet presAssocID="{4259A1AD-E595-4535-A114-F18A90AD2DDE}" presName="parTx" presStyleLbl="revTx" presStyleIdx="2" presStyleCnt="3">
        <dgm:presLayoutVars>
          <dgm:chMax val="0"/>
          <dgm:chPref val="0"/>
        </dgm:presLayoutVars>
      </dgm:prSet>
      <dgm:spPr/>
    </dgm:pt>
  </dgm:ptLst>
  <dgm:cxnLst>
    <dgm:cxn modelId="{8960BF40-7DE2-4542-9CFB-27EE1CEB1BAF}" srcId="{EE211E79-8996-4BF3-B831-E034B351FE04}" destId="{4259A1AD-E595-4535-A114-F18A90AD2DDE}" srcOrd="2" destOrd="0" parTransId="{27E09B1E-12C9-4470-ABF9-53E29E8610DB}" sibTransId="{3E42942A-D86B-4A3F-AE83-759CCB01CF03}"/>
    <dgm:cxn modelId="{7E54B847-C4B7-4FE8-9D17-BAB4E7804B68}" type="presOf" srcId="{4259A1AD-E595-4535-A114-F18A90AD2DDE}" destId="{FF92C4B7-6D92-4501-991F-FDD0EDFC4AC6}" srcOrd="0" destOrd="0" presId="urn:microsoft.com/office/officeart/2018/2/layout/IconVerticalSolidList"/>
    <dgm:cxn modelId="{5A499E73-863F-407B-9829-0ABB8FF89787}" type="presOf" srcId="{C49615A5-47E7-4883-9E43-42951F2385C8}" destId="{978297F1-2C86-4AE8-9CD2-43BC35CC6F12}" srcOrd="0" destOrd="0" presId="urn:microsoft.com/office/officeart/2018/2/layout/IconVerticalSolidList"/>
    <dgm:cxn modelId="{019FE79E-7E1D-4893-9E7D-C788D5C40BDE}" type="presOf" srcId="{49921EB1-A652-4F7D-8592-11174C93182E}" destId="{4B460ECD-5142-4B37-84CF-7A81DA7FCD81}" srcOrd="0" destOrd="0" presId="urn:microsoft.com/office/officeart/2018/2/layout/IconVerticalSolidList"/>
    <dgm:cxn modelId="{13C392B9-1D48-4429-8C36-F6328DA7BE5B}" srcId="{EE211E79-8996-4BF3-B831-E034B351FE04}" destId="{C49615A5-47E7-4883-9E43-42951F2385C8}" srcOrd="0" destOrd="0" parTransId="{E78EC498-66A3-4DB1-A3CF-3AB608FEBC17}" sibTransId="{871DBAC0-2ADA-4A8D-9542-27F64BBCDD86}"/>
    <dgm:cxn modelId="{61C85CCB-F2FF-4957-84A3-8311AB3E7AC4}" srcId="{EE211E79-8996-4BF3-B831-E034B351FE04}" destId="{49921EB1-A652-4F7D-8592-11174C93182E}" srcOrd="1" destOrd="0" parTransId="{D5061B99-922F-4183-83B3-2E441473AF99}" sibTransId="{7047C386-DF3B-4458-B42C-7E9A9ACD0C68}"/>
    <dgm:cxn modelId="{B30AE2D4-C267-4842-871D-44F016C025AB}" type="presOf" srcId="{EE211E79-8996-4BF3-B831-E034B351FE04}" destId="{D594E6F6-71A4-4CB7-B948-2CEEB884C56B}" srcOrd="0" destOrd="0" presId="urn:microsoft.com/office/officeart/2018/2/layout/IconVerticalSolidList"/>
    <dgm:cxn modelId="{CBAC6134-7A9C-467D-A776-22D75DD2D6A1}" type="presParOf" srcId="{D594E6F6-71A4-4CB7-B948-2CEEB884C56B}" destId="{E2A7B1BE-B41A-49A4-A185-F5CEA127297D}" srcOrd="0" destOrd="0" presId="urn:microsoft.com/office/officeart/2018/2/layout/IconVerticalSolidList"/>
    <dgm:cxn modelId="{0FECE5AF-5BAB-49A4-B8C2-65B930DA9529}" type="presParOf" srcId="{E2A7B1BE-B41A-49A4-A185-F5CEA127297D}" destId="{35ED184B-0782-42EF-BF28-1A5E6C312EE6}" srcOrd="0" destOrd="0" presId="urn:microsoft.com/office/officeart/2018/2/layout/IconVerticalSolidList"/>
    <dgm:cxn modelId="{92F5DE31-5039-46A0-BDAD-FE91A826EF8F}" type="presParOf" srcId="{E2A7B1BE-B41A-49A4-A185-F5CEA127297D}" destId="{97740218-68C5-4CC6-A01D-2FD82F5AB459}" srcOrd="1" destOrd="0" presId="urn:microsoft.com/office/officeart/2018/2/layout/IconVerticalSolidList"/>
    <dgm:cxn modelId="{381BE401-176C-446C-8B95-A315140008D1}" type="presParOf" srcId="{E2A7B1BE-B41A-49A4-A185-F5CEA127297D}" destId="{3E7403CE-A5D2-4B6C-96AF-622D0D7AF64C}" srcOrd="2" destOrd="0" presId="urn:microsoft.com/office/officeart/2018/2/layout/IconVerticalSolidList"/>
    <dgm:cxn modelId="{56FDB707-C386-4D7B-85C0-51B45EB123AF}" type="presParOf" srcId="{E2A7B1BE-B41A-49A4-A185-F5CEA127297D}" destId="{978297F1-2C86-4AE8-9CD2-43BC35CC6F12}" srcOrd="3" destOrd="0" presId="urn:microsoft.com/office/officeart/2018/2/layout/IconVerticalSolidList"/>
    <dgm:cxn modelId="{2DE77F48-6AA9-457E-B2D7-6C97C996035D}" type="presParOf" srcId="{D594E6F6-71A4-4CB7-B948-2CEEB884C56B}" destId="{28EAA118-78B6-451E-936F-831F3B5A5BD3}" srcOrd="1" destOrd="0" presId="urn:microsoft.com/office/officeart/2018/2/layout/IconVerticalSolidList"/>
    <dgm:cxn modelId="{5F4FE53D-8DE0-4F65-BBE0-D7BB8CC1E35A}" type="presParOf" srcId="{D594E6F6-71A4-4CB7-B948-2CEEB884C56B}" destId="{34A5339D-F473-40F6-A814-B95DA4FD1648}" srcOrd="2" destOrd="0" presId="urn:microsoft.com/office/officeart/2018/2/layout/IconVerticalSolidList"/>
    <dgm:cxn modelId="{6C64B3F9-7F6F-45A8-B16C-62D545DD8B26}" type="presParOf" srcId="{34A5339D-F473-40F6-A814-B95DA4FD1648}" destId="{4866CE14-5F92-4B96-ACF6-E7F683344E6B}" srcOrd="0" destOrd="0" presId="urn:microsoft.com/office/officeart/2018/2/layout/IconVerticalSolidList"/>
    <dgm:cxn modelId="{296D0588-AFEE-46AB-BCCE-AE688CAD99F5}" type="presParOf" srcId="{34A5339D-F473-40F6-A814-B95DA4FD1648}" destId="{C2815A23-1E07-4126-8E5A-17AC94592718}" srcOrd="1" destOrd="0" presId="urn:microsoft.com/office/officeart/2018/2/layout/IconVerticalSolidList"/>
    <dgm:cxn modelId="{191A857B-24D9-492C-BF7D-7CF3DAF6B223}" type="presParOf" srcId="{34A5339D-F473-40F6-A814-B95DA4FD1648}" destId="{34A80966-5D04-4F8D-A69D-943F64CD8794}" srcOrd="2" destOrd="0" presId="urn:microsoft.com/office/officeart/2018/2/layout/IconVerticalSolidList"/>
    <dgm:cxn modelId="{44149A89-22FE-4F82-A0C2-CF672C5F42E2}" type="presParOf" srcId="{34A5339D-F473-40F6-A814-B95DA4FD1648}" destId="{4B460ECD-5142-4B37-84CF-7A81DA7FCD81}" srcOrd="3" destOrd="0" presId="urn:microsoft.com/office/officeart/2018/2/layout/IconVerticalSolidList"/>
    <dgm:cxn modelId="{C39C9B26-06F0-483E-847C-FFA8470FEE86}" type="presParOf" srcId="{D594E6F6-71A4-4CB7-B948-2CEEB884C56B}" destId="{F2F6269C-A8F0-40E0-881D-04BE1994F6E2}" srcOrd="3" destOrd="0" presId="urn:microsoft.com/office/officeart/2018/2/layout/IconVerticalSolidList"/>
    <dgm:cxn modelId="{E2FF0BB4-4755-442D-891D-A762BAD9E57F}" type="presParOf" srcId="{D594E6F6-71A4-4CB7-B948-2CEEB884C56B}" destId="{4B82FF24-81CF-4DF7-8846-DBCF09D7D71F}" srcOrd="4" destOrd="0" presId="urn:microsoft.com/office/officeart/2018/2/layout/IconVerticalSolidList"/>
    <dgm:cxn modelId="{51B3B423-AED3-4A64-808C-1B6279AD4668}" type="presParOf" srcId="{4B82FF24-81CF-4DF7-8846-DBCF09D7D71F}" destId="{DA2C943E-3459-4990-A754-AE9B25814DA6}" srcOrd="0" destOrd="0" presId="urn:microsoft.com/office/officeart/2018/2/layout/IconVerticalSolidList"/>
    <dgm:cxn modelId="{A6A91C72-B2BD-4948-912D-544BA9901055}" type="presParOf" srcId="{4B82FF24-81CF-4DF7-8846-DBCF09D7D71F}" destId="{6353C4B0-86E5-4344-8278-72DFB98A97CD}" srcOrd="1" destOrd="0" presId="urn:microsoft.com/office/officeart/2018/2/layout/IconVerticalSolidList"/>
    <dgm:cxn modelId="{B8200167-AD61-44D5-A9DF-851D94D1DE2E}" type="presParOf" srcId="{4B82FF24-81CF-4DF7-8846-DBCF09D7D71F}" destId="{4D75D6C2-EFCC-4BC4-858F-3C6A0A43AE5C}" srcOrd="2" destOrd="0" presId="urn:microsoft.com/office/officeart/2018/2/layout/IconVerticalSolidList"/>
    <dgm:cxn modelId="{97BF88F2-600E-4FAB-BAA8-8BF32AF393A5}" type="presParOf" srcId="{4B82FF24-81CF-4DF7-8846-DBCF09D7D71F}" destId="{FF92C4B7-6D92-4501-991F-FDD0EDFC4AC6}"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22C642-64D3-4B70-91C5-17EBCCCDE5B5}">
      <dsp:nvSpPr>
        <dsp:cNvPr id="0" name=""/>
        <dsp:cNvSpPr/>
      </dsp:nvSpPr>
      <dsp:spPr>
        <a:xfrm>
          <a:off x="1315307" y="2645"/>
          <a:ext cx="3441702" cy="2065021"/>
        </a:xfrm>
        <a:prstGeom prst="rect">
          <a:avLst/>
        </a:prstGeom>
        <a:solidFill>
          <a:schemeClr val="accent2">
            <a:shade val="80000"/>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solidFill>
                <a:schemeClr val="bg1"/>
              </a:solidFill>
            </a:rPr>
            <a:t>Human Wildlife Conflict</a:t>
          </a:r>
        </a:p>
      </dsp:txBody>
      <dsp:txXfrm>
        <a:off x="1315307" y="2645"/>
        <a:ext cx="3441702" cy="2065021"/>
      </dsp:txXfrm>
    </dsp:sp>
    <dsp:sp modelId="{9B910CAA-AF51-4976-A324-A929262FB46B}">
      <dsp:nvSpPr>
        <dsp:cNvPr id="0" name=""/>
        <dsp:cNvSpPr/>
      </dsp:nvSpPr>
      <dsp:spPr>
        <a:xfrm>
          <a:off x="5101180" y="2645"/>
          <a:ext cx="3441702" cy="2065021"/>
        </a:xfrm>
        <a:prstGeom prst="rect">
          <a:avLst/>
        </a:prstGeom>
        <a:solidFill>
          <a:schemeClr val="accent2">
            <a:shade val="80000"/>
            <a:hueOff val="35051"/>
            <a:satOff val="1121"/>
            <a:lumOff val="9598"/>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solidFill>
                <a:schemeClr val="bg1"/>
              </a:solidFill>
            </a:rPr>
            <a:t>Boat Strikes</a:t>
          </a:r>
        </a:p>
      </dsp:txBody>
      <dsp:txXfrm>
        <a:off x="5101180" y="2645"/>
        <a:ext cx="3441702" cy="2065021"/>
      </dsp:txXfrm>
    </dsp:sp>
    <dsp:sp modelId="{3B32732B-E1FC-4881-A6A4-FCEC524406ED}">
      <dsp:nvSpPr>
        <dsp:cNvPr id="0" name=""/>
        <dsp:cNvSpPr/>
      </dsp:nvSpPr>
      <dsp:spPr>
        <a:xfrm>
          <a:off x="3208244" y="2411837"/>
          <a:ext cx="3441702" cy="2065021"/>
        </a:xfrm>
        <a:prstGeom prst="rect">
          <a:avLst/>
        </a:prstGeom>
        <a:solidFill>
          <a:schemeClr val="accent2">
            <a:shade val="80000"/>
            <a:hueOff val="70101"/>
            <a:satOff val="2242"/>
            <a:lumOff val="19195"/>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solidFill>
                <a:schemeClr val="bg1"/>
              </a:solidFill>
            </a:rPr>
            <a:t>Population Status</a:t>
          </a:r>
        </a:p>
      </dsp:txBody>
      <dsp:txXfrm>
        <a:off x="3208244" y="2411837"/>
        <a:ext cx="3441702" cy="20650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ED184B-0782-42EF-BF28-1A5E6C312EE6}">
      <dsp:nvSpPr>
        <dsp:cNvPr id="0" name=""/>
        <dsp:cNvSpPr/>
      </dsp:nvSpPr>
      <dsp:spPr>
        <a:xfrm>
          <a:off x="0" y="637"/>
          <a:ext cx="6980617" cy="14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740218-68C5-4CC6-A01D-2FD82F5AB459}">
      <dsp:nvSpPr>
        <dsp:cNvPr id="0" name=""/>
        <dsp:cNvSpPr/>
      </dsp:nvSpPr>
      <dsp:spPr>
        <a:xfrm>
          <a:off x="451587" y="336529"/>
          <a:ext cx="821068" cy="82106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78297F1-2C86-4AE8-9CD2-43BC35CC6F12}">
      <dsp:nvSpPr>
        <dsp:cNvPr id="0" name=""/>
        <dsp:cNvSpPr/>
      </dsp:nvSpPr>
      <dsp:spPr>
        <a:xfrm>
          <a:off x="1724243" y="637"/>
          <a:ext cx="5256373" cy="14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7993" tIns="157993" rIns="157993" bIns="157993" numCol="1" spcCol="1270" anchor="ctr" anchorCtr="0">
          <a:noAutofit/>
        </a:bodyPr>
        <a:lstStyle/>
        <a:p>
          <a:pPr marL="0" lvl="0" indent="0" algn="l" defTabSz="1111250">
            <a:lnSpc>
              <a:spcPct val="100000"/>
            </a:lnSpc>
            <a:spcBef>
              <a:spcPct val="0"/>
            </a:spcBef>
            <a:spcAft>
              <a:spcPct val="35000"/>
            </a:spcAft>
            <a:buNone/>
          </a:pPr>
          <a:r>
            <a:rPr lang="en-US" sz="2500" kern="1200" baseline="0" dirty="0"/>
            <a:t>Collect weather and water temperature data</a:t>
          </a:r>
          <a:endParaRPr lang="en-US" sz="2500" kern="1200" dirty="0"/>
        </a:p>
      </dsp:txBody>
      <dsp:txXfrm>
        <a:off x="1724243" y="637"/>
        <a:ext cx="5256373" cy="1492851"/>
      </dsp:txXfrm>
    </dsp:sp>
    <dsp:sp modelId="{4866CE14-5F92-4B96-ACF6-E7F683344E6B}">
      <dsp:nvSpPr>
        <dsp:cNvPr id="0" name=""/>
        <dsp:cNvSpPr/>
      </dsp:nvSpPr>
      <dsp:spPr>
        <a:xfrm>
          <a:off x="0" y="1866701"/>
          <a:ext cx="6980617" cy="14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815A23-1E07-4126-8E5A-17AC94592718}">
      <dsp:nvSpPr>
        <dsp:cNvPr id="0" name=""/>
        <dsp:cNvSpPr/>
      </dsp:nvSpPr>
      <dsp:spPr>
        <a:xfrm>
          <a:off x="451587" y="2202593"/>
          <a:ext cx="821068" cy="82106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B460ECD-5142-4B37-84CF-7A81DA7FCD81}">
      <dsp:nvSpPr>
        <dsp:cNvPr id="0" name=""/>
        <dsp:cNvSpPr/>
      </dsp:nvSpPr>
      <dsp:spPr>
        <a:xfrm>
          <a:off x="1724243" y="1866701"/>
          <a:ext cx="5256373" cy="14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7993" tIns="157993" rIns="157993" bIns="157993" numCol="1" spcCol="1270" anchor="ctr" anchorCtr="0">
          <a:noAutofit/>
        </a:bodyPr>
        <a:lstStyle/>
        <a:p>
          <a:pPr marL="0" lvl="0" indent="0" algn="l" defTabSz="1111250">
            <a:lnSpc>
              <a:spcPct val="100000"/>
            </a:lnSpc>
            <a:spcBef>
              <a:spcPct val="0"/>
            </a:spcBef>
            <a:spcAft>
              <a:spcPct val="35000"/>
            </a:spcAft>
            <a:buNone/>
          </a:pPr>
          <a:r>
            <a:rPr lang="en-US" sz="2500" kern="1200" baseline="0" dirty="0"/>
            <a:t>Run relationship models on manatee count, weather, and water temperature</a:t>
          </a:r>
          <a:endParaRPr lang="en-US" sz="2500" kern="1200" dirty="0"/>
        </a:p>
      </dsp:txBody>
      <dsp:txXfrm>
        <a:off x="1724243" y="1866701"/>
        <a:ext cx="5256373" cy="1492851"/>
      </dsp:txXfrm>
    </dsp:sp>
    <dsp:sp modelId="{DA2C943E-3459-4990-A754-AE9B25814DA6}">
      <dsp:nvSpPr>
        <dsp:cNvPr id="0" name=""/>
        <dsp:cNvSpPr/>
      </dsp:nvSpPr>
      <dsp:spPr>
        <a:xfrm>
          <a:off x="0" y="3732765"/>
          <a:ext cx="6980617" cy="1492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53C4B0-86E5-4344-8278-72DFB98A97CD}">
      <dsp:nvSpPr>
        <dsp:cNvPr id="0" name=""/>
        <dsp:cNvSpPr/>
      </dsp:nvSpPr>
      <dsp:spPr>
        <a:xfrm>
          <a:off x="451587" y="4068657"/>
          <a:ext cx="821068" cy="82106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92C4B7-6D92-4501-991F-FDD0EDFC4AC6}">
      <dsp:nvSpPr>
        <dsp:cNvPr id="0" name=""/>
        <dsp:cNvSpPr/>
      </dsp:nvSpPr>
      <dsp:spPr>
        <a:xfrm>
          <a:off x="1724243" y="3732765"/>
          <a:ext cx="5256373" cy="1492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7993" tIns="157993" rIns="157993" bIns="157993" numCol="1" spcCol="1270" anchor="ctr" anchorCtr="0">
          <a:noAutofit/>
        </a:bodyPr>
        <a:lstStyle/>
        <a:p>
          <a:pPr marL="0" lvl="0" indent="0" algn="l" defTabSz="1111250" rtl="0">
            <a:lnSpc>
              <a:spcPct val="100000"/>
            </a:lnSpc>
            <a:spcBef>
              <a:spcPct val="0"/>
            </a:spcBef>
            <a:spcAft>
              <a:spcPct val="35000"/>
            </a:spcAft>
            <a:buNone/>
          </a:pPr>
          <a:r>
            <a:rPr lang="en-US" sz="2500" kern="1200" baseline="0" dirty="0"/>
            <a:t>Manage counties </a:t>
          </a:r>
          <a:r>
            <a:rPr lang="en-US" sz="2500" kern="1200" dirty="0">
              <a:latin typeface="Century Schoolbook" panose="02040604050505020304"/>
            </a:rPr>
            <a:t>to increase</a:t>
          </a:r>
          <a:r>
            <a:rPr lang="en-US" sz="2500" kern="1200" dirty="0"/>
            <a:t> safety for manatees and limit risks for all</a:t>
          </a:r>
        </a:p>
      </dsp:txBody>
      <dsp:txXfrm>
        <a:off x="1724243" y="3732765"/>
        <a:ext cx="5256373" cy="149285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2.png>
</file>

<file path=ppt/media/image3.jpe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2D483A-2EDF-44E5-874F-CC0361FF7D6C}" type="datetimeFigureOut">
              <a:t>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4C29E2-F26D-444F-AD76-A465E9170DCE}" type="slidenum">
              <a:t>‹#›</a:t>
            </a:fld>
            <a:endParaRPr lang="en-US"/>
          </a:p>
        </p:txBody>
      </p:sp>
    </p:spTree>
    <p:extLst>
      <p:ext uri="{BB962C8B-B14F-4D97-AF65-F5344CB8AC3E}">
        <p14:creationId xmlns:p14="http://schemas.microsoft.com/office/powerpoint/2010/main" val="3941497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Hello everyone, today we are going to be taking a dive into manatee population trends within the state of Florida. This state is known for its abundant wildlife which includes many species but one often sticks out. That would be the manatees.</a:t>
            </a:r>
          </a:p>
        </p:txBody>
      </p:sp>
      <p:sp>
        <p:nvSpPr>
          <p:cNvPr id="4" name="Slide Number Placeholder 3"/>
          <p:cNvSpPr>
            <a:spLocks noGrp="1"/>
          </p:cNvSpPr>
          <p:nvPr>
            <p:ph type="sldNum" sz="quarter" idx="5"/>
          </p:nvPr>
        </p:nvSpPr>
        <p:spPr/>
        <p:txBody>
          <a:bodyPr/>
          <a:lstStyle/>
          <a:p>
            <a:fld id="{224C29E2-F26D-444F-AD76-A465E9170DCE}" type="slidenum">
              <a:t>1</a:t>
            </a:fld>
            <a:endParaRPr lang="en-US"/>
          </a:p>
        </p:txBody>
      </p:sp>
    </p:spTree>
    <p:extLst>
      <p:ext uri="{BB962C8B-B14F-4D97-AF65-F5344CB8AC3E}">
        <p14:creationId xmlns:p14="http://schemas.microsoft.com/office/powerpoint/2010/main" val="28344289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With this consistency and all the other data collected we can see that most observations include more adults in the count than calves, the numbers are higher during cold months, and most of the counties with the high count are on the West coast. All of this leads me to assume that the manatees are high in number during these times and certain locations because they are looking for warmer waters to be in during the winter to increase their chance of survival. </a:t>
            </a:r>
          </a:p>
        </p:txBody>
      </p:sp>
      <p:sp>
        <p:nvSpPr>
          <p:cNvPr id="4" name="Slide Number Placeholder 3"/>
          <p:cNvSpPr>
            <a:spLocks noGrp="1"/>
          </p:cNvSpPr>
          <p:nvPr>
            <p:ph type="sldNum" sz="quarter" idx="5"/>
          </p:nvPr>
        </p:nvSpPr>
        <p:spPr/>
        <p:txBody>
          <a:bodyPr/>
          <a:lstStyle/>
          <a:p>
            <a:fld id="{224C29E2-F26D-444F-AD76-A465E9170DCE}" type="slidenum">
              <a:rPr lang="en-US"/>
              <a:t>10</a:t>
            </a:fld>
            <a:endParaRPr lang="en-US"/>
          </a:p>
        </p:txBody>
      </p:sp>
    </p:spTree>
    <p:extLst>
      <p:ext uri="{BB962C8B-B14F-4D97-AF65-F5344CB8AC3E}">
        <p14:creationId xmlns:p14="http://schemas.microsoft.com/office/powerpoint/2010/main" val="1405980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While I have assumed this, it may not be true. In the future I would recommend more data be collected on  the weather of those counties during those years and months of observation to see if higher numbers correlate to higher water temperature. This would mean cross referencing the correct degree of weather for the day in those counties and the water temperature during those observations with this data set to run models that show correlation. Following that, counties can manage more of the ecotourism and boating areas to include areas that are safe for manatees to spend their time and be protected from possible boating risks.</a:t>
            </a:r>
          </a:p>
        </p:txBody>
      </p:sp>
      <p:sp>
        <p:nvSpPr>
          <p:cNvPr id="4" name="Slide Number Placeholder 3"/>
          <p:cNvSpPr>
            <a:spLocks noGrp="1"/>
          </p:cNvSpPr>
          <p:nvPr>
            <p:ph type="sldNum" sz="quarter" idx="5"/>
          </p:nvPr>
        </p:nvSpPr>
        <p:spPr/>
        <p:txBody>
          <a:bodyPr/>
          <a:lstStyle/>
          <a:p>
            <a:fld id="{224C29E2-F26D-444F-AD76-A465E9170DCE}" type="slidenum">
              <a:rPr lang="en-US"/>
              <a:t>11</a:t>
            </a:fld>
            <a:endParaRPr lang="en-US"/>
          </a:p>
        </p:txBody>
      </p:sp>
    </p:spTree>
    <p:extLst>
      <p:ext uri="{BB962C8B-B14F-4D97-AF65-F5344CB8AC3E}">
        <p14:creationId xmlns:p14="http://schemas.microsoft.com/office/powerpoint/2010/main" val="866518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Manatees will go to the coasts of the shore and get caught in a conflict that we need to pay attention to. Due to the manatees coming close to the Florida shores and beach, we have a human wildlife conflict of competing habitants in a way. Many people use these areas for recreation with their boats which unfortunately leads to boat strikes of these manatees which could be a life threatening risk for the animal and a risk for those driving the boat as well. Overall, this could be declining the manatee population that many facilities fight to keep healthy through rehabilitation and reintroduction programs. </a:t>
            </a:r>
            <a:endParaRPr lang="en-US" dirty="0"/>
          </a:p>
          <a:p>
            <a:endParaRPr lang="en-US" dirty="0">
              <a:ea typeface="Calibri"/>
              <a:cs typeface="Calibri"/>
            </a:endParaRPr>
          </a:p>
          <a:p>
            <a:r>
              <a:rPr lang="en-US" dirty="0">
                <a:ea typeface="Calibri"/>
                <a:cs typeface="Calibri"/>
              </a:rPr>
              <a:t>It is important to understand the population and amount of manatees visiting the area to have proper precautions in place. </a:t>
            </a:r>
            <a:endParaRPr lang="en-US" dirty="0"/>
          </a:p>
        </p:txBody>
      </p:sp>
      <p:sp>
        <p:nvSpPr>
          <p:cNvPr id="4" name="Slide Number Placeholder 3"/>
          <p:cNvSpPr>
            <a:spLocks noGrp="1"/>
          </p:cNvSpPr>
          <p:nvPr>
            <p:ph type="sldNum" sz="quarter" idx="5"/>
          </p:nvPr>
        </p:nvSpPr>
        <p:spPr/>
        <p:txBody>
          <a:bodyPr/>
          <a:lstStyle/>
          <a:p>
            <a:fld id="{224C29E2-F26D-444F-AD76-A465E9170DCE}" type="slidenum">
              <a:t>2</a:t>
            </a:fld>
            <a:endParaRPr lang="en-US"/>
          </a:p>
        </p:txBody>
      </p:sp>
    </p:spTree>
    <p:extLst>
      <p:ext uri="{BB962C8B-B14F-4D97-AF65-F5344CB8AC3E}">
        <p14:creationId xmlns:p14="http://schemas.microsoft.com/office/powerpoint/2010/main" val="3923690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In order to get this better understanding we are going to look into some data that comes from the Florida Fish and Wildlife Conservation Commission which includes important information such as observation location by county and state (which will be Florida), time of year by months, and population with an adult and calf count at each observation time. </a:t>
            </a:r>
          </a:p>
        </p:txBody>
      </p:sp>
      <p:sp>
        <p:nvSpPr>
          <p:cNvPr id="4" name="Slide Number Placeholder 3"/>
          <p:cNvSpPr>
            <a:spLocks noGrp="1"/>
          </p:cNvSpPr>
          <p:nvPr>
            <p:ph type="sldNum" sz="quarter" idx="5"/>
          </p:nvPr>
        </p:nvSpPr>
        <p:spPr/>
        <p:txBody>
          <a:bodyPr/>
          <a:lstStyle/>
          <a:p>
            <a:fld id="{224C29E2-F26D-444F-AD76-A465E9170DCE}" type="slidenum">
              <a:t>3</a:t>
            </a:fld>
            <a:endParaRPr lang="en-US"/>
          </a:p>
        </p:txBody>
      </p:sp>
    </p:spTree>
    <p:extLst>
      <p:ext uri="{BB962C8B-B14F-4D97-AF65-F5344CB8AC3E}">
        <p14:creationId xmlns:p14="http://schemas.microsoft.com/office/powerpoint/2010/main" val="197430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In order to prepare for an analysis of this data I decided to convert the date to a date time format easier for analysis and separating observations, drop missing values to decrease </a:t>
            </a:r>
          </a:p>
        </p:txBody>
      </p:sp>
      <p:sp>
        <p:nvSpPr>
          <p:cNvPr id="4" name="Slide Number Placeholder 3"/>
          <p:cNvSpPr>
            <a:spLocks noGrp="1"/>
          </p:cNvSpPr>
          <p:nvPr>
            <p:ph type="sldNum" sz="quarter" idx="5"/>
          </p:nvPr>
        </p:nvSpPr>
        <p:spPr/>
        <p:txBody>
          <a:bodyPr/>
          <a:lstStyle/>
          <a:p>
            <a:fld id="{224C29E2-F26D-444F-AD76-A465E9170DCE}" type="slidenum">
              <a:t>4</a:t>
            </a:fld>
            <a:endParaRPr lang="en-US"/>
          </a:p>
        </p:txBody>
      </p:sp>
    </p:spTree>
    <p:extLst>
      <p:ext uri="{BB962C8B-B14F-4D97-AF65-F5344CB8AC3E}">
        <p14:creationId xmlns:p14="http://schemas.microsoft.com/office/powerpoint/2010/main" val="4206033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When we first start to observe the data we will see there is a lot of spikes in the observation count of manatees over the year but it becomes more consistent and steady after 2005. This could be due to warmer weather, more individuals observing, and more. </a:t>
            </a:r>
          </a:p>
        </p:txBody>
      </p:sp>
      <p:sp>
        <p:nvSpPr>
          <p:cNvPr id="4" name="Slide Number Placeholder 3"/>
          <p:cNvSpPr>
            <a:spLocks noGrp="1"/>
          </p:cNvSpPr>
          <p:nvPr>
            <p:ph type="sldNum" sz="quarter" idx="5"/>
          </p:nvPr>
        </p:nvSpPr>
        <p:spPr/>
        <p:txBody>
          <a:bodyPr/>
          <a:lstStyle/>
          <a:p>
            <a:fld id="{224C29E2-F26D-444F-AD76-A465E9170DCE}" type="slidenum">
              <a:rPr lang="en-US"/>
              <a:t>5</a:t>
            </a:fld>
            <a:endParaRPr lang="en-US"/>
          </a:p>
        </p:txBody>
      </p:sp>
    </p:spTree>
    <p:extLst>
      <p:ext uri="{BB962C8B-B14F-4D97-AF65-F5344CB8AC3E}">
        <p14:creationId xmlns:p14="http://schemas.microsoft.com/office/powerpoint/2010/main" val="822409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To look a little more into the specifics we can see that the adult count is significantly higher than the calf count. After running a correlation analysis we see a correlation value of 0.86 which is a positive correlation showing that as adult count increases, calf count increases.</a:t>
            </a:r>
          </a:p>
        </p:txBody>
      </p:sp>
      <p:sp>
        <p:nvSpPr>
          <p:cNvPr id="4" name="Slide Number Placeholder 3"/>
          <p:cNvSpPr>
            <a:spLocks noGrp="1"/>
          </p:cNvSpPr>
          <p:nvPr>
            <p:ph type="sldNum" sz="quarter" idx="5"/>
          </p:nvPr>
        </p:nvSpPr>
        <p:spPr/>
        <p:txBody>
          <a:bodyPr/>
          <a:lstStyle/>
          <a:p>
            <a:fld id="{224C29E2-F26D-444F-AD76-A465E9170DCE}" type="slidenum">
              <a:rPr lang="en-US"/>
              <a:t>6</a:t>
            </a:fld>
            <a:endParaRPr lang="en-US"/>
          </a:p>
        </p:txBody>
      </p:sp>
    </p:spTree>
    <p:extLst>
      <p:ext uri="{BB962C8B-B14F-4D97-AF65-F5344CB8AC3E}">
        <p14:creationId xmlns:p14="http://schemas.microsoft.com/office/powerpoint/2010/main" val="3794006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Within each year I took a closer look to see which months were the most valuable for observation, here we can see that only the Months January, February, and March have observations, this could be due to the colder weather being those months in Florida which means the weather closest to the coast will be better for the Manatees survival. </a:t>
            </a:r>
          </a:p>
        </p:txBody>
      </p:sp>
      <p:sp>
        <p:nvSpPr>
          <p:cNvPr id="4" name="Slide Number Placeholder 3"/>
          <p:cNvSpPr>
            <a:spLocks noGrp="1"/>
          </p:cNvSpPr>
          <p:nvPr>
            <p:ph type="sldNum" sz="quarter" idx="5"/>
          </p:nvPr>
        </p:nvSpPr>
        <p:spPr/>
        <p:txBody>
          <a:bodyPr/>
          <a:lstStyle/>
          <a:p>
            <a:fld id="{224C29E2-F26D-444F-AD76-A465E9170DCE}" type="slidenum">
              <a:rPr lang="en-US"/>
              <a:t>7</a:t>
            </a:fld>
            <a:endParaRPr lang="en-US"/>
          </a:p>
        </p:txBody>
      </p:sp>
    </p:spTree>
    <p:extLst>
      <p:ext uri="{BB962C8B-B14F-4D97-AF65-F5344CB8AC3E}">
        <p14:creationId xmlns:p14="http://schemas.microsoft.com/office/powerpoint/2010/main" val="3063914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For further analysis, I looked further into which counties saw the most manatees. Here we can see Brevard, Lee, and Citrus as the counties with the highest number of observations. While some of the counties are on the east coast, many of them are on the west. This could be because the west coast is the coast which is within the gulf which has warmer water than the east with more water cycling through from the ocean. With more area of water on the east, the harder it is to keep it at an optimal temperature for the manatees. </a:t>
            </a:r>
          </a:p>
        </p:txBody>
      </p:sp>
      <p:sp>
        <p:nvSpPr>
          <p:cNvPr id="4" name="Slide Number Placeholder 3"/>
          <p:cNvSpPr>
            <a:spLocks noGrp="1"/>
          </p:cNvSpPr>
          <p:nvPr>
            <p:ph type="sldNum" sz="quarter" idx="5"/>
          </p:nvPr>
        </p:nvSpPr>
        <p:spPr/>
        <p:txBody>
          <a:bodyPr/>
          <a:lstStyle/>
          <a:p>
            <a:fld id="{224C29E2-F26D-444F-AD76-A465E9170DCE}" type="slidenum">
              <a:rPr lang="en-US"/>
              <a:t>8</a:t>
            </a:fld>
            <a:endParaRPr lang="en-US"/>
          </a:p>
        </p:txBody>
      </p:sp>
    </p:spTree>
    <p:extLst>
      <p:ext uri="{BB962C8B-B14F-4D97-AF65-F5344CB8AC3E}">
        <p14:creationId xmlns:p14="http://schemas.microsoft.com/office/powerpoint/2010/main" val="2450902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Now that we have analyzed the month, years, and location I wanted to see the correlation over the years for the different counties. It seems to be consistent that the counties discussed and shown in the previous bar graph have had the higher count of manatees over the year. </a:t>
            </a:r>
          </a:p>
        </p:txBody>
      </p:sp>
      <p:sp>
        <p:nvSpPr>
          <p:cNvPr id="4" name="Slide Number Placeholder 3"/>
          <p:cNvSpPr>
            <a:spLocks noGrp="1"/>
          </p:cNvSpPr>
          <p:nvPr>
            <p:ph type="sldNum" sz="quarter" idx="5"/>
          </p:nvPr>
        </p:nvSpPr>
        <p:spPr/>
        <p:txBody>
          <a:bodyPr/>
          <a:lstStyle/>
          <a:p>
            <a:fld id="{224C29E2-F26D-444F-AD76-A465E9170DCE}" type="slidenum">
              <a:rPr lang="en-US"/>
              <a:t>9</a:t>
            </a:fld>
            <a:endParaRPr lang="en-US"/>
          </a:p>
        </p:txBody>
      </p:sp>
    </p:spTree>
    <p:extLst>
      <p:ext uri="{BB962C8B-B14F-4D97-AF65-F5344CB8AC3E}">
        <p14:creationId xmlns:p14="http://schemas.microsoft.com/office/powerpoint/2010/main" val="378722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2/2/2025</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9992710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033E54A-A8CA-48C1-9504-691B58049D29}" type="datetimeFigureOut">
              <a:rPr lang="en-US" dirty="0"/>
              <a:t>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474078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5F6C806-BBF7-471C-9527-881CE2266695}" type="datetimeFigureOut">
              <a:rPr lang="en-US" dirty="0"/>
              <a:t>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30475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8C94063-DF36-4330-A365-08DA1FA5B7D6}" type="datetimeFigureOut">
              <a:rPr lang="en-US" dirty="0"/>
              <a:t>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112768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10249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DFCFA4AC-08CC-42CE-BD01-C191750A04EC}" type="datetimeFigureOut">
              <a:rPr lang="en-US" dirty="0"/>
              <a:t>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734800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BA7A723-92A7-435B-B681-F25B092FEFEB}" type="datetimeFigureOut">
              <a:rPr lang="en-US" dirty="0"/>
              <a:t>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184158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39052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298951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992199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dirty="0"/>
              <a:t>Click to edit Master title style</a:t>
            </a:r>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938807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2/2/2025</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180180586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11.xml"/><Relationship Id="rId9" Type="http://schemas.microsoft.com/office/2007/relationships/diagramDrawing" Target="../diagrams/drawing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hyperlink" Target="https://geodata.myfwc.com/datasets/manatee-synoptic-survey-observation-locations/explore?location=27.834871%2C-82.273454%2C6.44&amp;showTable=true" TargetMode="External"/><Relationship Id="rId4" Type="http://schemas.openxmlformats.org/officeDocument/2006/relationships/hyperlink" Target="https://myfwc.com/wildlifehabitats/wildlife/manatee/habitat/" TargetMode="Externa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8.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5137" y="-103901"/>
            <a:ext cx="9418320" cy="4041648"/>
          </a:xfrm>
        </p:spPr>
        <p:txBody>
          <a:bodyPr/>
          <a:lstStyle/>
          <a:p>
            <a:pPr algn="ctr">
              <a:lnSpc>
                <a:spcPct val="100000"/>
              </a:lnSpc>
            </a:pPr>
            <a:r>
              <a:rPr lang="en-US" dirty="0"/>
              <a:t>Manatee Population Trends</a:t>
            </a:r>
            <a:endParaRPr lang="en-US"/>
          </a:p>
        </p:txBody>
      </p:sp>
      <p:sp>
        <p:nvSpPr>
          <p:cNvPr id="3" name="Subtitle 2"/>
          <p:cNvSpPr>
            <a:spLocks noGrp="1"/>
          </p:cNvSpPr>
          <p:nvPr>
            <p:ph type="subTitle" idx="1"/>
          </p:nvPr>
        </p:nvSpPr>
        <p:spPr/>
        <p:txBody>
          <a:bodyPr vert="horz" lIns="91440" tIns="45720" rIns="91440" bIns="45720" rtlCol="0" anchor="t">
            <a:normAutofit/>
          </a:bodyPr>
          <a:lstStyle/>
          <a:p>
            <a:pPr algn="ctr"/>
            <a:r>
              <a:rPr lang="en-US" dirty="0"/>
              <a:t>Taylor Woodington</a:t>
            </a:r>
            <a:endParaRPr lang="en-US"/>
          </a:p>
        </p:txBody>
      </p:sp>
      <p:pic>
        <p:nvPicPr>
          <p:cNvPr id="6" name="Audio 5">
            <a:hlinkClick r:id="" action="ppaction://media"/>
            <a:extLst>
              <a:ext uri="{FF2B5EF4-FFF2-40B4-BE49-F238E27FC236}">
                <a16:creationId xmlns:a16="http://schemas.microsoft.com/office/drawing/2014/main" id="{7F237A9D-690D-46B7-9115-7BD99B42FF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2000" advTm="15306"/>
    </mc:Choice>
    <mc:Fallback>
      <p:transition spd="slow" advTm="15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BBF68-C5A8-5B0B-9CBF-417591F7DFF6}"/>
              </a:ext>
            </a:extLst>
          </p:cNvPr>
          <p:cNvSpPr>
            <a:spLocks noGrp="1"/>
          </p:cNvSpPr>
          <p:nvPr>
            <p:ph type="title"/>
          </p:nvPr>
        </p:nvSpPr>
        <p:spPr>
          <a:xfrm>
            <a:off x="965198" y="643466"/>
            <a:ext cx="3092718" cy="5528734"/>
          </a:xfrm>
          <a:noFill/>
        </p:spPr>
        <p:txBody>
          <a:bodyPr vert="horz" lIns="91440" tIns="45720" rIns="91440" bIns="45720" rtlCol="0" anchor="ctr">
            <a:normAutofit/>
          </a:bodyPr>
          <a:lstStyle/>
          <a:p>
            <a:pPr algn="ctr"/>
            <a:r>
              <a:rPr lang="en-US" sz="2800" dirty="0">
                <a:solidFill>
                  <a:srgbClr val="FFFFFF"/>
                </a:solidFill>
              </a:rPr>
              <a:t>Conclusion and Assumptions</a:t>
            </a:r>
            <a:endParaRPr lang="en-US" dirty="0"/>
          </a:p>
        </p:txBody>
      </p:sp>
      <p:sp useBgFill="1">
        <p:nvSpPr>
          <p:cNvPr id="12" name="Rectangle 11">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2F3ED1-1EC1-6908-2803-4C56AA86F550}"/>
              </a:ext>
            </a:extLst>
          </p:cNvPr>
          <p:cNvSpPr>
            <a:spLocks noGrp="1"/>
          </p:cNvSpPr>
          <p:nvPr>
            <p:ph idx="1"/>
          </p:nvPr>
        </p:nvSpPr>
        <p:spPr>
          <a:xfrm>
            <a:off x="4821898" y="643466"/>
            <a:ext cx="5827472" cy="5571067"/>
          </a:xfrm>
        </p:spPr>
        <p:txBody>
          <a:bodyPr vert="horz" lIns="91440" tIns="45720" rIns="91440" bIns="45720" rtlCol="0" anchor="ctr">
            <a:normAutofit/>
          </a:bodyPr>
          <a:lstStyle/>
          <a:p>
            <a:r>
              <a:rPr lang="en-US" sz="2400" dirty="0"/>
              <a:t>Observations include more adult manatees than calves</a:t>
            </a:r>
            <a:endParaRPr lang="en-US"/>
          </a:p>
          <a:p>
            <a:r>
              <a:rPr lang="en-US" sz="2400" dirty="0"/>
              <a:t>Higher count in the colder months of the year</a:t>
            </a:r>
          </a:p>
          <a:p>
            <a:r>
              <a:rPr lang="en-US" sz="2400" dirty="0"/>
              <a:t>Counties with the high number of manatees in observation are on the West Coast</a:t>
            </a:r>
          </a:p>
          <a:p>
            <a:r>
              <a:rPr lang="en-US" sz="2400" dirty="0"/>
              <a:t>Manatees are high in number during certain times and in certain places due to them looking for warmer waters</a:t>
            </a:r>
          </a:p>
        </p:txBody>
      </p:sp>
      <p:pic>
        <p:nvPicPr>
          <p:cNvPr id="6" name="Audio 5">
            <a:hlinkClick r:id="" action="ppaction://media"/>
            <a:extLst>
              <a:ext uri="{FF2B5EF4-FFF2-40B4-BE49-F238E27FC236}">
                <a16:creationId xmlns:a16="http://schemas.microsoft.com/office/drawing/2014/main" id="{4F4F3762-C3D1-6887-7571-FDC39B88CC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44830915"/>
      </p:ext>
    </p:extLst>
  </p:cSld>
  <p:clrMapOvr>
    <a:masterClrMapping/>
  </p:clrMapOvr>
  <mc:AlternateContent xmlns:mc="http://schemas.openxmlformats.org/markup-compatibility/2006">
    <mc:Choice xmlns:p14="http://schemas.microsoft.com/office/powerpoint/2010/main" Requires="p14">
      <p:transition spd="slow" p14:dur="2000" advTm="28536"/>
    </mc:Choice>
    <mc:Fallback>
      <p:transition spd="slow" advTm="28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4CFB4D4-CFF3-4172-AB21-A2B3D1223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404" y="0"/>
            <a:ext cx="375818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C701C4-D26F-6EB1-8E97-8118CC47029A}"/>
              </a:ext>
            </a:extLst>
          </p:cNvPr>
          <p:cNvSpPr>
            <a:spLocks noGrp="1"/>
          </p:cNvSpPr>
          <p:nvPr>
            <p:ph type="title"/>
          </p:nvPr>
        </p:nvSpPr>
        <p:spPr>
          <a:xfrm>
            <a:off x="7558150" y="804672"/>
            <a:ext cx="3946072" cy="5215128"/>
          </a:xfrm>
        </p:spPr>
        <p:txBody>
          <a:bodyPr anchor="ctr">
            <a:normAutofit/>
          </a:bodyPr>
          <a:lstStyle/>
          <a:p>
            <a:pPr algn="ctr"/>
            <a:r>
              <a:rPr lang="en-US" sz="3400" dirty="0">
                <a:solidFill>
                  <a:srgbClr val="FFFFFF"/>
                </a:solidFill>
              </a:rPr>
              <a:t>Future Recommendations and Implementation</a:t>
            </a:r>
            <a:endParaRPr lang="en-US" sz="3400"/>
          </a:p>
        </p:txBody>
      </p:sp>
      <p:graphicFrame>
        <p:nvGraphicFramePr>
          <p:cNvPr id="5" name="Content Placeholder 2">
            <a:extLst>
              <a:ext uri="{FF2B5EF4-FFF2-40B4-BE49-F238E27FC236}">
                <a16:creationId xmlns:a16="http://schemas.microsoft.com/office/drawing/2014/main" id="{CB10BEDA-4199-AB8D-2A9C-EDA67D6773B4}"/>
              </a:ext>
            </a:extLst>
          </p:cNvPr>
          <p:cNvGraphicFramePr>
            <a:graphicFrameLocks noGrp="1"/>
          </p:cNvGraphicFramePr>
          <p:nvPr>
            <p:ph idx="1"/>
            <p:extLst>
              <p:ext uri="{D42A27DB-BD31-4B8C-83A1-F6EECF244321}">
                <p14:modId xmlns:p14="http://schemas.microsoft.com/office/powerpoint/2010/main" val="2920921317"/>
              </p:ext>
            </p:extLst>
          </p:nvPr>
        </p:nvGraphicFramePr>
        <p:xfrm>
          <a:off x="287088" y="804671"/>
          <a:ext cx="6980617" cy="522625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F7F4B119-D4DB-3A74-F031-F9BF67EB826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8837600"/>
      </p:ext>
    </p:extLst>
  </p:cSld>
  <p:clrMapOvr>
    <a:masterClrMapping/>
  </p:clrMapOvr>
  <mc:AlternateContent xmlns:mc="http://schemas.openxmlformats.org/markup-compatibility/2006">
    <mc:Choice xmlns:p14="http://schemas.microsoft.com/office/powerpoint/2010/main" Requires="p14">
      <p:transition spd="slow" p14:dur="2000" advTm="55737"/>
    </mc:Choice>
    <mc:Fallback>
      <p:transition spd="slow" advTm="55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758EC8D-68D1-4138-B719-BE00C78AD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 y="0"/>
            <a:ext cx="122072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14579E4-5B5F-42C9-B08F-A904C81B1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2811"/>
            <a:ext cx="2556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011F5-597B-8615-1491-7772C7EB06FF}"/>
              </a:ext>
            </a:extLst>
          </p:cNvPr>
          <p:cNvSpPr>
            <a:spLocks noGrp="1"/>
          </p:cNvSpPr>
          <p:nvPr>
            <p:ph type="title"/>
          </p:nvPr>
        </p:nvSpPr>
        <p:spPr>
          <a:xfrm rot="16200000">
            <a:off x="-1322904" y="2514944"/>
            <a:ext cx="5054601" cy="1955108"/>
          </a:xfrm>
        </p:spPr>
        <p:txBody>
          <a:bodyPr anchor="b">
            <a:normAutofit/>
          </a:bodyPr>
          <a:lstStyle/>
          <a:p>
            <a:pPr algn="r"/>
            <a:r>
              <a:rPr lang="en-US" dirty="0">
                <a:solidFill>
                  <a:srgbClr val="FFFFFF"/>
                </a:solidFill>
              </a:rPr>
              <a:t>References</a:t>
            </a:r>
          </a:p>
        </p:txBody>
      </p:sp>
      <p:sp>
        <p:nvSpPr>
          <p:cNvPr id="3" name="Content Placeholder 2">
            <a:extLst>
              <a:ext uri="{FF2B5EF4-FFF2-40B4-BE49-F238E27FC236}">
                <a16:creationId xmlns:a16="http://schemas.microsoft.com/office/drawing/2014/main" id="{333A47D9-BCF8-56B9-8F07-5787209E53C2}"/>
              </a:ext>
            </a:extLst>
          </p:cNvPr>
          <p:cNvSpPr>
            <a:spLocks noGrp="1"/>
          </p:cNvSpPr>
          <p:nvPr>
            <p:ph idx="1"/>
          </p:nvPr>
        </p:nvSpPr>
        <p:spPr>
          <a:xfrm>
            <a:off x="3045145" y="821425"/>
            <a:ext cx="7950104" cy="5207002"/>
          </a:xfrm>
          <a:noFill/>
        </p:spPr>
        <p:txBody>
          <a:bodyPr vert="horz" lIns="91440" tIns="45720" rIns="91440" bIns="45720" rtlCol="0" anchor="t">
            <a:normAutofit/>
          </a:bodyPr>
          <a:lstStyle/>
          <a:p>
            <a:r>
              <a:rPr lang="en-US" sz="2400" i="1" dirty="0">
                <a:latin typeface="Cambria"/>
                <a:ea typeface="Cambria"/>
              </a:rPr>
              <a:t>Habitat</a:t>
            </a:r>
            <a:r>
              <a:rPr lang="en-US" sz="2400" dirty="0">
                <a:latin typeface="Cambria"/>
                <a:ea typeface="Cambria"/>
              </a:rPr>
              <a:t>. Florida Fish And Wildlife Conservation Commission. (n.d.). </a:t>
            </a:r>
            <a:r>
              <a:rPr lang="en-US" sz="2400" u="sng" dirty="0">
                <a:latin typeface="Cambria"/>
                <a:ea typeface="Cambria"/>
                <a:hlinkClick r:id="rId4"/>
              </a:rPr>
              <a:t>https://myfwc.com/wildlifehabitats/wildlife/manatee/habitat/</a:t>
            </a:r>
            <a:endParaRPr lang="en-US" sz="2400">
              <a:latin typeface="Cambria"/>
              <a:ea typeface="Cambria"/>
            </a:endParaRPr>
          </a:p>
          <a:p>
            <a:endParaRPr lang="en-US" sz="2400" u="sng" dirty="0">
              <a:latin typeface="Cambria"/>
              <a:ea typeface="Cambria"/>
            </a:endParaRPr>
          </a:p>
          <a:p>
            <a:endParaRPr lang="en-US" sz="2400" u="sng" dirty="0">
              <a:latin typeface="Cambria"/>
              <a:ea typeface="Cambria"/>
            </a:endParaRPr>
          </a:p>
          <a:p>
            <a:r>
              <a:rPr lang="en-US" sz="2400" i="1" dirty="0">
                <a:latin typeface="Cambria"/>
                <a:ea typeface="Cambria"/>
              </a:rPr>
              <a:t>Manatee Synoptic Survey Observation Locations</a:t>
            </a:r>
            <a:r>
              <a:rPr lang="en-US" sz="2400" dirty="0">
                <a:latin typeface="Cambria"/>
                <a:ea typeface="Cambria"/>
              </a:rPr>
              <a:t>. Florida Fish and Wildlife Conservation Commission. (n.d.). </a:t>
            </a:r>
            <a:r>
              <a:rPr lang="en-US" sz="2400" u="sng" dirty="0">
                <a:latin typeface="Cambria"/>
                <a:ea typeface="Cambria"/>
                <a:hlinkClick r:id="rId5"/>
              </a:rPr>
              <a:t>https://geodata.myfwc.com/datasets/manatee-synoptic-survey-observation-locations/explore?location=27.834871%2C-82.273454%2C6.44&amp;showTable=true</a:t>
            </a:r>
            <a:endParaRPr lang="en-US" sz="2400" dirty="0">
              <a:latin typeface="Cambria"/>
              <a:ea typeface="Cambria"/>
            </a:endParaRPr>
          </a:p>
          <a:p>
            <a:endParaRPr lang="en-US" sz="2400"/>
          </a:p>
        </p:txBody>
      </p:sp>
      <p:sp>
        <p:nvSpPr>
          <p:cNvPr id="16" name="Rectangle 15">
            <a:extLst>
              <a:ext uri="{FF2B5EF4-FFF2-40B4-BE49-F238E27FC236}">
                <a16:creationId xmlns:a16="http://schemas.microsoft.com/office/drawing/2014/main" id="{B41BF6CF-E1B8-4EE2-9AE1-86A58DAFD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Audio 4">
            <a:hlinkClick r:id="" action="ppaction://media"/>
            <a:extLst>
              <a:ext uri="{FF2B5EF4-FFF2-40B4-BE49-F238E27FC236}">
                <a16:creationId xmlns:a16="http://schemas.microsoft.com/office/drawing/2014/main" id="{D1761454-4F7C-111A-26CE-01306C72640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3563788"/>
      </p:ext>
    </p:extLst>
  </p:cSld>
  <p:clrMapOvr>
    <a:masterClrMapping/>
  </p:clrMapOvr>
  <mc:AlternateContent xmlns:mc="http://schemas.openxmlformats.org/markup-compatibility/2006">
    <mc:Choice xmlns:p14="http://schemas.microsoft.com/office/powerpoint/2010/main" Requires="p14">
      <p:transition spd="slow" p14:dur="2000" advTm="1562"/>
    </mc:Choice>
    <mc:Fallback>
      <p:transition spd="slow" advTm="1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2209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CE98C5-548A-A200-1522-6F517ACF2A9E}"/>
              </a:ext>
            </a:extLst>
          </p:cNvPr>
          <p:cNvSpPr>
            <a:spLocks noGrp="1"/>
          </p:cNvSpPr>
          <p:nvPr>
            <p:ph type="title"/>
          </p:nvPr>
        </p:nvSpPr>
        <p:spPr>
          <a:xfrm>
            <a:off x="1179493" y="324571"/>
            <a:ext cx="9858383" cy="944562"/>
          </a:xfrm>
        </p:spPr>
        <p:txBody>
          <a:bodyPr>
            <a:normAutofit/>
          </a:bodyPr>
          <a:lstStyle/>
          <a:p>
            <a:pPr algn="ctr"/>
            <a:r>
              <a:rPr lang="en-US" b="1" dirty="0"/>
              <a:t>The Problem</a:t>
            </a:r>
          </a:p>
        </p:txBody>
      </p:sp>
      <p:sp>
        <p:nvSpPr>
          <p:cNvPr id="18" name="Rectangle 17">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3724"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2" name="Content Placeholder 2">
            <a:extLst>
              <a:ext uri="{FF2B5EF4-FFF2-40B4-BE49-F238E27FC236}">
                <a16:creationId xmlns:a16="http://schemas.microsoft.com/office/drawing/2014/main" id="{249A80DC-3467-7A23-7772-499F2E6CDF30}"/>
              </a:ext>
            </a:extLst>
          </p:cNvPr>
          <p:cNvGraphicFramePr>
            <a:graphicFrameLocks noGrp="1"/>
          </p:cNvGraphicFramePr>
          <p:nvPr>
            <p:ph idx="1"/>
            <p:extLst>
              <p:ext uri="{D42A27DB-BD31-4B8C-83A1-F6EECF244321}">
                <p14:modId xmlns:p14="http://schemas.microsoft.com/office/powerpoint/2010/main" val="2525511828"/>
              </p:ext>
            </p:extLst>
          </p:nvPr>
        </p:nvGraphicFramePr>
        <p:xfrm>
          <a:off x="1200280" y="1735028"/>
          <a:ext cx="9858191" cy="447950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5" name="Audio 4">
            <a:hlinkClick r:id="" action="ppaction://media"/>
            <a:extLst>
              <a:ext uri="{FF2B5EF4-FFF2-40B4-BE49-F238E27FC236}">
                <a16:creationId xmlns:a16="http://schemas.microsoft.com/office/drawing/2014/main" id="{82479DCA-6B41-FEBF-5AEB-657482AB65A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3034769"/>
      </p:ext>
    </p:extLst>
  </p:cSld>
  <p:clrMapOvr>
    <a:masterClrMapping/>
  </p:clrMapOvr>
  <mc:AlternateContent xmlns:mc="http://schemas.openxmlformats.org/markup-compatibility/2006">
    <mc:Choice xmlns:p14="http://schemas.microsoft.com/office/powerpoint/2010/main" Requires="p14">
      <p:transition spd="slow" p14:dur="2000" advTm="41770"/>
    </mc:Choice>
    <mc:Fallback>
      <p:transition spd="slow" advTm="41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45144-0D23-B66C-DF15-35F01EB0E5AD}"/>
              </a:ext>
            </a:extLst>
          </p:cNvPr>
          <p:cNvSpPr>
            <a:spLocks noGrp="1"/>
          </p:cNvSpPr>
          <p:nvPr>
            <p:ph type="title"/>
          </p:nvPr>
        </p:nvSpPr>
        <p:spPr>
          <a:xfrm>
            <a:off x="5977681" y="950979"/>
            <a:ext cx="5296045" cy="1214192"/>
          </a:xfrm>
        </p:spPr>
        <p:txBody>
          <a:bodyPr>
            <a:normAutofit fontScale="90000"/>
          </a:bodyPr>
          <a:lstStyle/>
          <a:p>
            <a:pPr algn="ctr"/>
            <a:r>
              <a:rPr lang="en-US" sz="3200" dirty="0"/>
              <a:t>Background</a:t>
            </a:r>
            <a:br>
              <a:rPr lang="en-US" sz="3200" dirty="0"/>
            </a:br>
            <a:br>
              <a:rPr lang="en-US" sz="2800" dirty="0"/>
            </a:br>
            <a:r>
              <a:rPr lang="en-US" sz="2400" dirty="0"/>
              <a:t>Florida Fish and Wildlife Conservation Commission</a:t>
            </a:r>
            <a:endParaRPr lang="en-US"/>
          </a:p>
        </p:txBody>
      </p:sp>
      <p:pic>
        <p:nvPicPr>
          <p:cNvPr id="40" name="Picture 39" descr="Free photo: Manatees, Seaworld Orlando - Free Image on Pixabay - 1640537">
            <a:extLst>
              <a:ext uri="{FF2B5EF4-FFF2-40B4-BE49-F238E27FC236}">
                <a16:creationId xmlns:a16="http://schemas.microsoft.com/office/drawing/2014/main" id="{AC1943E9-8C75-4EDD-E6C6-DA59C693BA35}"/>
              </a:ext>
            </a:extLst>
          </p:cNvPr>
          <p:cNvPicPr>
            <a:picLocks noChangeAspect="1"/>
          </p:cNvPicPr>
          <p:nvPr/>
        </p:nvPicPr>
        <p:blipFill>
          <a:blip r:embed="rId5"/>
          <a:srcRect l="23769" r="21287" b="-151"/>
          <a:stretch/>
        </p:blipFill>
        <p:spPr>
          <a:xfrm>
            <a:off x="20" y="10"/>
            <a:ext cx="5981022" cy="6868241"/>
          </a:xfrm>
          <a:prstGeom prst="rect">
            <a:avLst/>
          </a:prstGeom>
        </p:spPr>
      </p:pic>
      <p:sp>
        <p:nvSpPr>
          <p:cNvPr id="24" name="Content Placeholder 2">
            <a:extLst>
              <a:ext uri="{FF2B5EF4-FFF2-40B4-BE49-F238E27FC236}">
                <a16:creationId xmlns:a16="http://schemas.microsoft.com/office/drawing/2014/main" id="{F9779286-39A2-079F-5FFF-820DD8FDCBD8}"/>
              </a:ext>
            </a:extLst>
          </p:cNvPr>
          <p:cNvSpPr>
            <a:spLocks noGrp="1"/>
          </p:cNvSpPr>
          <p:nvPr>
            <p:ph idx="1"/>
          </p:nvPr>
        </p:nvSpPr>
        <p:spPr>
          <a:xfrm>
            <a:off x="6420463" y="2170669"/>
            <a:ext cx="4572002" cy="3695163"/>
          </a:xfrm>
        </p:spPr>
        <p:txBody>
          <a:bodyPr vert="horz" lIns="91440" tIns="45720" rIns="91440" bIns="45720" rtlCol="0" anchor="t">
            <a:normAutofit/>
          </a:bodyPr>
          <a:lstStyle/>
          <a:p>
            <a:pPr marL="0" indent="0">
              <a:buNone/>
            </a:pPr>
            <a:endParaRPr lang="en-US" dirty="0"/>
          </a:p>
          <a:p>
            <a:r>
              <a:rPr lang="en-US" sz="2000" dirty="0"/>
              <a:t>Location </a:t>
            </a:r>
            <a:endParaRPr lang="en-US" sz="2000"/>
          </a:p>
          <a:p>
            <a:pPr lvl="1">
              <a:buFont typeface="Courier New" pitchFamily="34" charset="0"/>
              <a:buChar char="o"/>
            </a:pPr>
            <a:r>
              <a:rPr lang="en-US" sz="2000" spc="10" dirty="0"/>
              <a:t>County and State</a:t>
            </a:r>
          </a:p>
          <a:p>
            <a:r>
              <a:rPr lang="en-US" sz="2000" dirty="0"/>
              <a:t>Time of Year</a:t>
            </a:r>
            <a:endParaRPr lang="en-US" sz="2000"/>
          </a:p>
          <a:p>
            <a:pPr lvl="1">
              <a:buFont typeface="Courier New" pitchFamily="34" charset="0"/>
              <a:buChar char="o"/>
            </a:pPr>
            <a:r>
              <a:rPr lang="en-US" sz="2000" spc="10" dirty="0"/>
              <a:t>By Months</a:t>
            </a:r>
          </a:p>
          <a:p>
            <a:r>
              <a:rPr lang="en-US" sz="2000" dirty="0"/>
              <a:t>Population</a:t>
            </a:r>
            <a:endParaRPr lang="en-US" sz="2000"/>
          </a:p>
          <a:p>
            <a:pPr lvl="1">
              <a:buFont typeface="Courier New" pitchFamily="34" charset="0"/>
              <a:buChar char="o"/>
            </a:pPr>
            <a:r>
              <a:rPr lang="en-US" sz="2000" spc="10" dirty="0"/>
              <a:t>Adult Count</a:t>
            </a:r>
          </a:p>
          <a:p>
            <a:pPr lvl="1">
              <a:buFont typeface="Courier New" pitchFamily="34" charset="0"/>
              <a:buChar char="o"/>
            </a:pPr>
            <a:r>
              <a:rPr lang="en-US" sz="2000" spc="10" dirty="0"/>
              <a:t>Calf Count</a:t>
            </a:r>
          </a:p>
          <a:p>
            <a:pPr lvl="1">
              <a:buFont typeface="Courier New" pitchFamily="34" charset="0"/>
              <a:buChar char="o"/>
            </a:pPr>
            <a:endParaRPr lang="en-US"/>
          </a:p>
          <a:p>
            <a:pPr lvl="1">
              <a:buFont typeface="Courier New" pitchFamily="34" charset="0"/>
              <a:buChar char="o"/>
            </a:pPr>
            <a:endParaRPr lang="en-US"/>
          </a:p>
          <a:p>
            <a:endParaRPr lang="en-US"/>
          </a:p>
        </p:txBody>
      </p:sp>
      <p:pic>
        <p:nvPicPr>
          <p:cNvPr id="4" name="Audio 3">
            <a:hlinkClick r:id="" action="ppaction://media"/>
            <a:extLst>
              <a:ext uri="{FF2B5EF4-FFF2-40B4-BE49-F238E27FC236}">
                <a16:creationId xmlns:a16="http://schemas.microsoft.com/office/drawing/2014/main" id="{A9E0C22F-4941-AB39-6EC2-2862A35728A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79382605"/>
      </p:ext>
    </p:extLst>
  </p:cSld>
  <p:clrMapOvr>
    <a:masterClrMapping/>
  </p:clrMapOvr>
  <mc:AlternateContent xmlns:mc="http://schemas.openxmlformats.org/markup-compatibility/2006">
    <mc:Choice xmlns:p14="http://schemas.microsoft.com/office/powerpoint/2010/main" Requires="p14">
      <p:transition spd="slow" p14:dur="2000" advTm="28513"/>
    </mc:Choice>
    <mc:Fallback>
      <p:transition spd="slow" advTm="28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C573C-AE13-4244-EC93-1C6C0B032F0C}"/>
              </a:ext>
            </a:extLst>
          </p:cNvPr>
          <p:cNvSpPr>
            <a:spLocks noGrp="1"/>
          </p:cNvSpPr>
          <p:nvPr>
            <p:ph type="title"/>
          </p:nvPr>
        </p:nvSpPr>
        <p:spPr>
          <a:xfrm>
            <a:off x="965198" y="643466"/>
            <a:ext cx="3092718" cy="5528734"/>
          </a:xfrm>
          <a:noFill/>
        </p:spPr>
        <p:txBody>
          <a:bodyPr vert="horz" lIns="91440" tIns="45720" rIns="91440" bIns="45720" rtlCol="0" anchor="ctr">
            <a:normAutofit/>
          </a:bodyPr>
          <a:lstStyle/>
          <a:p>
            <a:pPr algn="ctr"/>
            <a:r>
              <a:rPr lang="en-US" sz="3600" dirty="0">
                <a:solidFill>
                  <a:srgbClr val="FFFFFF"/>
                </a:solidFill>
              </a:rPr>
              <a:t>Preparation and Methods</a:t>
            </a:r>
            <a:endParaRPr lang="en-US" sz="3600" dirty="0"/>
          </a:p>
        </p:txBody>
      </p:sp>
      <p:sp useBgFill="1">
        <p:nvSpPr>
          <p:cNvPr id="12" name="Rectangle 11">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78F2503-E692-34C2-0ACF-A7BC737CD90F}"/>
              </a:ext>
            </a:extLst>
          </p:cNvPr>
          <p:cNvSpPr>
            <a:spLocks noGrp="1"/>
          </p:cNvSpPr>
          <p:nvPr>
            <p:ph idx="1"/>
          </p:nvPr>
        </p:nvSpPr>
        <p:spPr>
          <a:xfrm>
            <a:off x="4821898" y="643466"/>
            <a:ext cx="5827472" cy="5571067"/>
          </a:xfrm>
        </p:spPr>
        <p:txBody>
          <a:bodyPr vert="horz" lIns="91440" tIns="45720" rIns="91440" bIns="45720" rtlCol="0" anchor="ctr">
            <a:normAutofit/>
          </a:bodyPr>
          <a:lstStyle/>
          <a:p>
            <a:pPr>
              <a:lnSpc>
                <a:spcPct val="150000"/>
              </a:lnSpc>
            </a:pPr>
            <a:r>
              <a:rPr lang="en-US" sz="2400" dirty="0"/>
              <a:t>Converting date to date time format</a:t>
            </a:r>
            <a:endParaRPr lang="en-US" dirty="0"/>
          </a:p>
          <a:p>
            <a:pPr>
              <a:lnSpc>
                <a:spcPct val="150000"/>
              </a:lnSpc>
            </a:pPr>
            <a:r>
              <a:rPr lang="en-US" sz="2400" dirty="0"/>
              <a:t>Drop missing values</a:t>
            </a:r>
          </a:p>
          <a:p>
            <a:pPr>
              <a:lnSpc>
                <a:spcPct val="150000"/>
              </a:lnSpc>
            </a:pPr>
            <a:r>
              <a:rPr lang="en-US" sz="2400" dirty="0"/>
              <a:t>Descriptive Statistics</a:t>
            </a:r>
          </a:p>
          <a:p>
            <a:pPr>
              <a:lnSpc>
                <a:spcPct val="150000"/>
              </a:lnSpc>
            </a:pPr>
            <a:r>
              <a:rPr lang="en-US" sz="2400" dirty="0"/>
              <a:t>Averages of count by month</a:t>
            </a:r>
          </a:p>
          <a:p>
            <a:pPr>
              <a:lnSpc>
                <a:spcPct val="150000"/>
              </a:lnSpc>
            </a:pPr>
            <a:r>
              <a:rPr lang="en-US" sz="2400" dirty="0"/>
              <a:t>Averages of adult and calf counts throughout the years</a:t>
            </a:r>
          </a:p>
        </p:txBody>
      </p:sp>
      <p:pic>
        <p:nvPicPr>
          <p:cNvPr id="5" name="Audio 4">
            <a:hlinkClick r:id="" action="ppaction://media"/>
            <a:extLst>
              <a:ext uri="{FF2B5EF4-FFF2-40B4-BE49-F238E27FC236}">
                <a16:creationId xmlns:a16="http://schemas.microsoft.com/office/drawing/2014/main" id="{24B3056B-ECB7-11EA-EBE4-CA67BAB93E8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4669274"/>
      </p:ext>
    </p:extLst>
  </p:cSld>
  <p:clrMapOvr>
    <a:masterClrMapping/>
  </p:clrMapOvr>
  <mc:AlternateContent xmlns:mc="http://schemas.openxmlformats.org/markup-compatibility/2006">
    <mc:Choice xmlns:p14="http://schemas.microsoft.com/office/powerpoint/2010/main" Requires="p14">
      <p:transition spd="slow" p14:dur="2000" advTm="29105"/>
    </mc:Choice>
    <mc:Fallback>
      <p:transition spd="slow" advTm="29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828EF-FC50-8E4F-88D3-1909E96F0F51}"/>
              </a:ext>
            </a:extLst>
          </p:cNvPr>
          <p:cNvSpPr>
            <a:spLocks noGrp="1"/>
          </p:cNvSpPr>
          <p:nvPr>
            <p:ph type="title"/>
          </p:nvPr>
        </p:nvSpPr>
        <p:spPr>
          <a:xfrm>
            <a:off x="886811" y="5325351"/>
            <a:ext cx="9285105" cy="1325562"/>
          </a:xfrm>
        </p:spPr>
        <p:txBody>
          <a:bodyPr vert="horz" lIns="91440" tIns="45720" rIns="91440" bIns="45720" rtlCol="0" anchor="ctr">
            <a:normAutofit/>
          </a:bodyPr>
          <a:lstStyle/>
          <a:p>
            <a:pPr algn="ctr"/>
            <a:r>
              <a:rPr lang="en-US" sz="2400" dirty="0"/>
              <a:t>We see a steadier increase after 2005</a:t>
            </a:r>
            <a:endParaRPr lang="en-US"/>
          </a:p>
        </p:txBody>
      </p:sp>
      <p:pic>
        <p:nvPicPr>
          <p:cNvPr id="5" name="Content Placeholder 4" descr="A graph with blue lines and numbers&#10;&#10;AI-generated content may be incorrect.">
            <a:extLst>
              <a:ext uri="{FF2B5EF4-FFF2-40B4-BE49-F238E27FC236}">
                <a16:creationId xmlns:a16="http://schemas.microsoft.com/office/drawing/2014/main" id="{8F81A438-16D9-F065-8E0B-DB9EBF585DB8}"/>
              </a:ext>
            </a:extLst>
          </p:cNvPr>
          <p:cNvPicPr>
            <a:picLocks noGrp="1" noChangeAspect="1"/>
          </p:cNvPicPr>
          <p:nvPr>
            <p:ph idx="1"/>
          </p:nvPr>
        </p:nvPicPr>
        <p:blipFill>
          <a:blip r:embed="rId5"/>
          <a:stretch>
            <a:fillRect/>
          </a:stretch>
        </p:blipFill>
        <p:spPr>
          <a:xfrm>
            <a:off x="886810" y="207211"/>
            <a:ext cx="9285105" cy="4953602"/>
          </a:xfrm>
        </p:spPr>
      </p:pic>
      <p:pic>
        <p:nvPicPr>
          <p:cNvPr id="4" name="Audio 3">
            <a:hlinkClick r:id="" action="ppaction://media"/>
            <a:extLst>
              <a:ext uri="{FF2B5EF4-FFF2-40B4-BE49-F238E27FC236}">
                <a16:creationId xmlns:a16="http://schemas.microsoft.com/office/drawing/2014/main" id="{A43ED681-E33D-B2CF-3666-4280DB547E3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2317708"/>
      </p:ext>
    </p:extLst>
  </p:cSld>
  <p:clrMapOvr>
    <a:masterClrMapping/>
  </p:clrMapOvr>
  <mc:AlternateContent xmlns:mc="http://schemas.openxmlformats.org/markup-compatibility/2006">
    <mc:Choice xmlns:p14="http://schemas.microsoft.com/office/powerpoint/2010/main" Requires="p14">
      <p:transition spd="slow" p14:dur="2000" advTm="34561"/>
    </mc:Choice>
    <mc:Fallback>
      <p:transition spd="slow" advTm="34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99ED6D-365F-4CAE-942F-ECA78F74B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3" descr="A graph with blue lines and green dots&#10;&#10;AI-generated content may be incorrect.">
            <a:extLst>
              <a:ext uri="{FF2B5EF4-FFF2-40B4-BE49-F238E27FC236}">
                <a16:creationId xmlns:a16="http://schemas.microsoft.com/office/drawing/2014/main" id="{E7A64847-FB90-B42A-34B1-DCF98DF359EA}"/>
              </a:ext>
            </a:extLst>
          </p:cNvPr>
          <p:cNvPicPr>
            <a:picLocks noGrp="1" noChangeAspect="1"/>
          </p:cNvPicPr>
          <p:nvPr>
            <p:ph idx="1"/>
          </p:nvPr>
        </p:nvPicPr>
        <p:blipFill>
          <a:blip r:embed="rId5"/>
          <a:stretch>
            <a:fillRect/>
          </a:stretch>
        </p:blipFill>
        <p:spPr>
          <a:xfrm>
            <a:off x="2421" y="1072474"/>
            <a:ext cx="8270044" cy="4434861"/>
          </a:xfrm>
          <a:prstGeom prst="rect">
            <a:avLst/>
          </a:prstGeom>
        </p:spPr>
      </p:pic>
      <p:sp>
        <p:nvSpPr>
          <p:cNvPr id="11" name="Rectangle 10">
            <a:extLst>
              <a:ext uri="{FF2B5EF4-FFF2-40B4-BE49-F238E27FC236}">
                <a16:creationId xmlns:a16="http://schemas.microsoft.com/office/drawing/2014/main" id="{9235782D-E7F7-4402-B05E-EE96B8CF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017" y="0"/>
            <a:ext cx="316382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119F9A0-AF00-BA85-BA75-BBF6B8AE0CB7}"/>
              </a:ext>
            </a:extLst>
          </p:cNvPr>
          <p:cNvSpPr txBox="1"/>
          <p:nvPr/>
        </p:nvSpPr>
        <p:spPr>
          <a:xfrm>
            <a:off x="8606760" y="1276588"/>
            <a:ext cx="2221397"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dirty="0"/>
              <a:t>High Average Adult Count over the Years</a:t>
            </a:r>
          </a:p>
          <a:p>
            <a:pPr algn="ctr"/>
            <a:endParaRPr lang="en-US" sz="2400" dirty="0"/>
          </a:p>
          <a:p>
            <a:pPr algn="ctr"/>
            <a:endParaRPr lang="en-US" sz="2400" dirty="0"/>
          </a:p>
          <a:p>
            <a:pPr algn="ctr"/>
            <a:r>
              <a:rPr lang="en-US" sz="2400" dirty="0"/>
              <a:t>Low Average Calf Count over the Years</a:t>
            </a:r>
          </a:p>
        </p:txBody>
      </p:sp>
      <p:pic>
        <p:nvPicPr>
          <p:cNvPr id="5" name="Audio 4">
            <a:hlinkClick r:id="" action="ppaction://media"/>
            <a:extLst>
              <a:ext uri="{FF2B5EF4-FFF2-40B4-BE49-F238E27FC236}">
                <a16:creationId xmlns:a16="http://schemas.microsoft.com/office/drawing/2014/main" id="{10B07ED7-05D1-99CC-5E3B-F8859B087B8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7314647"/>
      </p:ext>
    </p:extLst>
  </p:cSld>
  <p:clrMapOvr>
    <a:masterClrMapping/>
  </p:clrMapOvr>
  <mc:AlternateContent xmlns:mc="http://schemas.openxmlformats.org/markup-compatibility/2006">
    <mc:Choice xmlns:p14="http://schemas.microsoft.com/office/powerpoint/2010/main" Requires="p14">
      <p:transition spd="slow" p14:dur="2000" advTm="25821"/>
    </mc:Choice>
    <mc:Fallback>
      <p:transition spd="slow" advTm="25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323D50B8-1D27-420D-BA4A-249914120C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2EFBB176-B6C1-4B5A-AADA-F930947E09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20400" cy="494995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33" name="Rectangle 32">
            <a:extLst>
              <a:ext uri="{FF2B5EF4-FFF2-40B4-BE49-F238E27FC236}">
                <a16:creationId xmlns:a16="http://schemas.microsoft.com/office/drawing/2014/main" id="{918CDC34-0F26-409D-B10F-578D4DCC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6409EA8-17AF-28AE-A9F5-88516757B1CF}"/>
              </a:ext>
            </a:extLst>
          </p:cNvPr>
          <p:cNvSpPr>
            <a:spLocks noGrp="1"/>
          </p:cNvSpPr>
          <p:nvPr>
            <p:ph type="title"/>
          </p:nvPr>
        </p:nvSpPr>
        <p:spPr>
          <a:xfrm>
            <a:off x="1016264" y="5336059"/>
            <a:ext cx="10156435" cy="1076324"/>
          </a:xfrm>
        </p:spPr>
        <p:txBody>
          <a:bodyPr vert="horz" lIns="91440" tIns="45720" rIns="91440" bIns="45720" rtlCol="0" anchor="ctr">
            <a:normAutofit fontScale="90000"/>
          </a:bodyPr>
          <a:lstStyle/>
          <a:p>
            <a:pPr algn="ctr">
              <a:lnSpc>
                <a:spcPct val="85000"/>
              </a:lnSpc>
            </a:pPr>
            <a:r>
              <a:rPr lang="en-US" sz="5400" dirty="0"/>
              <a:t>Observations only made from January throughout March</a:t>
            </a:r>
          </a:p>
        </p:txBody>
      </p:sp>
      <p:pic>
        <p:nvPicPr>
          <p:cNvPr id="5" name="Content Placeholder 4" descr="A pie chart with numbers and text&#10;&#10;AI-generated content may be incorrect.">
            <a:extLst>
              <a:ext uri="{FF2B5EF4-FFF2-40B4-BE49-F238E27FC236}">
                <a16:creationId xmlns:a16="http://schemas.microsoft.com/office/drawing/2014/main" id="{5A0CB780-D451-E074-875E-D0EEDB78CFB5}"/>
              </a:ext>
            </a:extLst>
          </p:cNvPr>
          <p:cNvPicPr>
            <a:picLocks noGrp="1" noChangeAspect="1"/>
          </p:cNvPicPr>
          <p:nvPr>
            <p:ph idx="1"/>
          </p:nvPr>
        </p:nvPicPr>
        <p:blipFill>
          <a:blip r:embed="rId5"/>
          <a:stretch>
            <a:fillRect/>
          </a:stretch>
        </p:blipFill>
        <p:spPr>
          <a:xfrm>
            <a:off x="6923237" y="95795"/>
            <a:ext cx="4351418" cy="4478382"/>
          </a:xfrm>
          <a:prstGeom prst="rect">
            <a:avLst/>
          </a:prstGeom>
        </p:spPr>
      </p:pic>
      <p:pic>
        <p:nvPicPr>
          <p:cNvPr id="6" name="Picture 5" descr="A graph of a graph showing the average manatee observation by month&#10;&#10;AI-generated content may be incorrect.">
            <a:extLst>
              <a:ext uri="{FF2B5EF4-FFF2-40B4-BE49-F238E27FC236}">
                <a16:creationId xmlns:a16="http://schemas.microsoft.com/office/drawing/2014/main" id="{2AB57576-5258-C1C1-46D8-D082AF18ED22}"/>
              </a:ext>
            </a:extLst>
          </p:cNvPr>
          <p:cNvPicPr>
            <a:picLocks noChangeAspect="1"/>
          </p:cNvPicPr>
          <p:nvPr/>
        </p:nvPicPr>
        <p:blipFill>
          <a:blip r:embed="rId6"/>
          <a:stretch>
            <a:fillRect/>
          </a:stretch>
        </p:blipFill>
        <p:spPr>
          <a:xfrm>
            <a:off x="473287" y="787432"/>
            <a:ext cx="6108216" cy="3356365"/>
          </a:xfrm>
          <a:prstGeom prst="rect">
            <a:avLst/>
          </a:prstGeom>
        </p:spPr>
      </p:pic>
      <p:pic>
        <p:nvPicPr>
          <p:cNvPr id="30" name="Audio 29">
            <a:hlinkClick r:id="" action="ppaction://media"/>
            <a:extLst>
              <a:ext uri="{FF2B5EF4-FFF2-40B4-BE49-F238E27FC236}">
                <a16:creationId xmlns:a16="http://schemas.microsoft.com/office/drawing/2014/main" id="{60BF3F27-010C-C429-18CD-F42E9AE840E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8406071"/>
      </p:ext>
    </p:extLst>
  </p:cSld>
  <p:clrMapOvr>
    <a:masterClrMapping/>
  </p:clrMapOvr>
  <mc:AlternateContent xmlns:mc="http://schemas.openxmlformats.org/markup-compatibility/2006">
    <mc:Choice xmlns:p14="http://schemas.microsoft.com/office/powerpoint/2010/main" Requires="p14">
      <p:transition spd="slow" p14:dur="2000" advTm="45140"/>
    </mc:Choice>
    <mc:Fallback>
      <p:transition spd="slow" advTm="45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32" name="Rectangle 31">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4" name="Rectangle 33">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Title 1">
            <a:extLst>
              <a:ext uri="{FF2B5EF4-FFF2-40B4-BE49-F238E27FC236}">
                <a16:creationId xmlns:a16="http://schemas.microsoft.com/office/drawing/2014/main" id="{80DA62FE-46C2-5A8D-AE04-07ACBAF00C10}"/>
              </a:ext>
            </a:extLst>
          </p:cNvPr>
          <p:cNvSpPr>
            <a:spLocks noGrp="1"/>
          </p:cNvSpPr>
          <p:nvPr>
            <p:ph type="title"/>
          </p:nvPr>
        </p:nvSpPr>
        <p:spPr>
          <a:xfrm>
            <a:off x="794281" y="5443928"/>
            <a:ext cx="10156435" cy="1076324"/>
          </a:xfrm>
        </p:spPr>
        <p:txBody>
          <a:bodyPr vert="horz" lIns="91440" tIns="45720" rIns="91440" bIns="45720" rtlCol="0" anchor="b">
            <a:normAutofit/>
          </a:bodyPr>
          <a:lstStyle/>
          <a:p>
            <a:pPr algn="ctr">
              <a:lnSpc>
                <a:spcPct val="85000"/>
              </a:lnSpc>
            </a:pPr>
            <a:r>
              <a:rPr lang="en-US" sz="2400" dirty="0">
                <a:solidFill>
                  <a:srgbClr val="FFFFFF"/>
                </a:solidFill>
              </a:rPr>
              <a:t>Some Counties on the East Coast</a:t>
            </a:r>
            <a:br>
              <a:rPr lang="en-US" sz="2400" dirty="0"/>
            </a:br>
            <a:br>
              <a:rPr lang="en-US" sz="2400" dirty="0"/>
            </a:br>
            <a:r>
              <a:rPr lang="en-US" sz="2400" dirty="0">
                <a:solidFill>
                  <a:srgbClr val="FFFFFF"/>
                </a:solidFill>
              </a:rPr>
              <a:t>Most on the West</a:t>
            </a:r>
            <a:endParaRPr lang="en-US" sz="2400" dirty="0"/>
          </a:p>
        </p:txBody>
      </p:sp>
      <p:sp>
        <p:nvSpPr>
          <p:cNvPr id="36" name="Rectangle 35">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9" descr="A graph of manatee observation by county&#10;&#10;AI-generated content may be incorrect.">
            <a:extLst>
              <a:ext uri="{FF2B5EF4-FFF2-40B4-BE49-F238E27FC236}">
                <a16:creationId xmlns:a16="http://schemas.microsoft.com/office/drawing/2014/main" id="{840E5445-A451-666F-E94F-188050050076}"/>
              </a:ext>
            </a:extLst>
          </p:cNvPr>
          <p:cNvPicPr>
            <a:picLocks noGrp="1" noChangeAspect="1"/>
          </p:cNvPicPr>
          <p:nvPr>
            <p:ph idx="1"/>
          </p:nvPr>
        </p:nvPicPr>
        <p:blipFill>
          <a:blip r:embed="rId5"/>
          <a:stretch>
            <a:fillRect/>
          </a:stretch>
        </p:blipFill>
        <p:spPr>
          <a:xfrm>
            <a:off x="1153621" y="-9492"/>
            <a:ext cx="9444565" cy="5111894"/>
          </a:xfrm>
          <a:prstGeom prst="rect">
            <a:avLst/>
          </a:prstGeom>
        </p:spPr>
      </p:pic>
      <p:sp>
        <p:nvSpPr>
          <p:cNvPr id="38" name="Rectangle 37">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Audio 13">
            <a:hlinkClick r:id="" action="ppaction://media"/>
            <a:extLst>
              <a:ext uri="{FF2B5EF4-FFF2-40B4-BE49-F238E27FC236}">
                <a16:creationId xmlns:a16="http://schemas.microsoft.com/office/drawing/2014/main" id="{634652DF-DC17-D2AF-427B-AD833CD4608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16597232"/>
      </p:ext>
    </p:extLst>
  </p:cSld>
  <p:clrMapOvr>
    <a:masterClrMapping/>
  </p:clrMapOvr>
  <mc:AlternateContent xmlns:mc="http://schemas.openxmlformats.org/markup-compatibility/2006">
    <mc:Choice xmlns:p14="http://schemas.microsoft.com/office/powerpoint/2010/main" Requires="p14">
      <p:transition spd="slow" p14:dur="2000" advTm="39298"/>
    </mc:Choice>
    <mc:Fallback>
      <p:transition spd="slow" advTm="39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99ED6D-365F-4CAE-942F-ECA78F74B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CD0FF873-0D97-4AE7-A97E-539910376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Content Placeholder 3">
            <a:extLst>
              <a:ext uri="{FF2B5EF4-FFF2-40B4-BE49-F238E27FC236}">
                <a16:creationId xmlns:a16="http://schemas.microsoft.com/office/drawing/2014/main" id="{CE23DD3E-685D-5D83-2988-5B19DDC2831B}"/>
              </a:ext>
            </a:extLst>
          </p:cNvPr>
          <p:cNvPicPr>
            <a:picLocks noGrp="1" noChangeAspect="1"/>
          </p:cNvPicPr>
          <p:nvPr>
            <p:ph idx="1"/>
          </p:nvPr>
        </p:nvPicPr>
        <p:blipFill>
          <a:blip r:embed="rId5"/>
          <a:stretch>
            <a:fillRect/>
          </a:stretch>
        </p:blipFill>
        <p:spPr>
          <a:xfrm>
            <a:off x="1356650" y="-6106"/>
            <a:ext cx="9473951" cy="6870212"/>
          </a:xfrm>
          <a:prstGeom prst="rect">
            <a:avLst/>
          </a:prstGeom>
        </p:spPr>
      </p:pic>
      <p:pic>
        <p:nvPicPr>
          <p:cNvPr id="5" name="Audio 4">
            <a:hlinkClick r:id="" action="ppaction://media"/>
            <a:extLst>
              <a:ext uri="{FF2B5EF4-FFF2-40B4-BE49-F238E27FC236}">
                <a16:creationId xmlns:a16="http://schemas.microsoft.com/office/drawing/2014/main" id="{4F7959C5-AAC4-EA45-5F1C-4E375124EB8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58875246"/>
      </p:ext>
    </p:extLst>
  </p:cSld>
  <p:clrMapOvr>
    <a:masterClrMapping/>
  </p:clrMapOvr>
  <mc:AlternateContent xmlns:mc="http://schemas.openxmlformats.org/markup-compatibility/2006">
    <mc:Choice xmlns:p14="http://schemas.microsoft.com/office/powerpoint/2010/main" Requires="p14">
      <p:transition spd="slow" p14:dur="2000" advTm="18681"/>
    </mc:Choice>
    <mc:Fallback>
      <p:transition spd="slow" advTm="18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TotalTime>
  <Words>1072</Words>
  <Application>Microsoft Office PowerPoint</Application>
  <PresentationFormat>Widescreen</PresentationFormat>
  <Paragraphs>67</Paragraphs>
  <Slides>12</Slides>
  <Notes>11</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Cambria</vt:lpstr>
      <vt:lpstr>Century Schoolbook</vt:lpstr>
      <vt:lpstr>Courier New</vt:lpstr>
      <vt:lpstr>Wingdings 2</vt:lpstr>
      <vt:lpstr>View</vt:lpstr>
      <vt:lpstr>Manatee Population Trends</vt:lpstr>
      <vt:lpstr>The Problem</vt:lpstr>
      <vt:lpstr>Background  Florida Fish and Wildlife Conservation Commission</vt:lpstr>
      <vt:lpstr>Preparation and Methods</vt:lpstr>
      <vt:lpstr>We see a steadier increase after 2005</vt:lpstr>
      <vt:lpstr>PowerPoint Presentation</vt:lpstr>
      <vt:lpstr>Observations only made from January throughout March</vt:lpstr>
      <vt:lpstr>Some Counties on the East Coast  Most on the West</vt:lpstr>
      <vt:lpstr>PowerPoint Presentation</vt:lpstr>
      <vt:lpstr>Conclusion and Assumptions</vt:lpstr>
      <vt:lpstr>Future Recommendations and Implementation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Woodington, Taylor</cp:lastModifiedBy>
  <cp:revision>438</cp:revision>
  <dcterms:created xsi:type="dcterms:W3CDTF">2025-02-01T00:23:15Z</dcterms:created>
  <dcterms:modified xsi:type="dcterms:W3CDTF">2025-02-03T00:45:45Z</dcterms:modified>
</cp:coreProperties>
</file>

<file path=docProps/thumbnail.jpeg>
</file>